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321" r:id="rId2"/>
    <p:sldId id="320" r:id="rId3"/>
    <p:sldId id="296" r:id="rId4"/>
    <p:sldId id="322" r:id="rId5"/>
    <p:sldId id="323" r:id="rId6"/>
    <p:sldId id="293" r:id="rId7"/>
    <p:sldId id="324" r:id="rId8"/>
    <p:sldId id="325" r:id="rId9"/>
    <p:sldId id="337" r:id="rId10"/>
    <p:sldId id="336" r:id="rId11"/>
    <p:sldId id="299" r:id="rId12"/>
    <p:sldId id="326" r:id="rId13"/>
    <p:sldId id="327" r:id="rId14"/>
    <p:sldId id="329" r:id="rId15"/>
    <p:sldId id="338" r:id="rId16"/>
    <p:sldId id="330" r:id="rId17"/>
    <p:sldId id="331" r:id="rId18"/>
    <p:sldId id="332" r:id="rId19"/>
    <p:sldId id="312" r:id="rId20"/>
    <p:sldId id="319" r:id="rId21"/>
    <p:sldId id="333" r:id="rId22"/>
    <p:sldId id="334" r:id="rId23"/>
    <p:sldId id="335" r:id="rId24"/>
    <p:sldId id="313" r:id="rId25"/>
    <p:sldId id="317" r:id="rId26"/>
    <p:sldId id="308" r:id="rId27"/>
    <p:sldId id="309" r:id="rId28"/>
    <p:sldId id="31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5884"/>
  </p:normalViewPr>
  <p:slideViewPr>
    <p:cSldViewPr snapToGrid="0" snapToObjects="1">
      <p:cViewPr varScale="1">
        <p:scale>
          <a:sx n="112" d="100"/>
          <a:sy n="112" d="100"/>
        </p:scale>
        <p:origin x="48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02CC9-B5E4-FB45-9500-BFDFF7C359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94B441-4187-6649-BDC1-E48B49BF64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CDEFA4-2B9B-6248-B64B-9298FA7B6DB0}"/>
              </a:ext>
            </a:extLst>
          </p:cNvPr>
          <p:cNvSpPr>
            <a:spLocks noGrp="1"/>
          </p:cNvSpPr>
          <p:nvPr>
            <p:ph type="dt" sz="half" idx="10"/>
          </p:nvPr>
        </p:nvSpPr>
        <p:spPr/>
        <p:txBody>
          <a:bodyPr/>
          <a:lstStyle/>
          <a:p>
            <a:fld id="{5313FFC5-C32D-9049-A6E4-B4A08E73A32F}" type="datetimeFigureOut">
              <a:rPr lang="en-US" smtClean="0"/>
              <a:t>1/27/22</a:t>
            </a:fld>
            <a:endParaRPr lang="en-US"/>
          </a:p>
        </p:txBody>
      </p:sp>
      <p:sp>
        <p:nvSpPr>
          <p:cNvPr id="5" name="Footer Placeholder 4">
            <a:extLst>
              <a:ext uri="{FF2B5EF4-FFF2-40B4-BE49-F238E27FC236}">
                <a16:creationId xmlns:a16="http://schemas.microsoft.com/office/drawing/2014/main" id="{920F2E27-E57B-9B4A-88B3-8A192B3DE7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B74AD5-52B6-A54D-B303-5A4256030218}"/>
              </a:ext>
            </a:extLst>
          </p:cNvPr>
          <p:cNvSpPr>
            <a:spLocks noGrp="1"/>
          </p:cNvSpPr>
          <p:nvPr>
            <p:ph type="sldNum" sz="quarter" idx="12"/>
          </p:nvPr>
        </p:nvSpPr>
        <p:spPr/>
        <p:txBody>
          <a:bodyPr/>
          <a:lstStyle/>
          <a:p>
            <a:fld id="{A5EC6B93-FA79-A24A-B8A9-8123104188F4}" type="slidenum">
              <a:rPr lang="en-US" smtClean="0"/>
              <a:t>‹#›</a:t>
            </a:fld>
            <a:endParaRPr lang="en-US"/>
          </a:p>
        </p:txBody>
      </p:sp>
    </p:spTree>
    <p:extLst>
      <p:ext uri="{BB962C8B-B14F-4D97-AF65-F5344CB8AC3E}">
        <p14:creationId xmlns:p14="http://schemas.microsoft.com/office/powerpoint/2010/main" val="2034976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4C740-F880-0142-9153-58914D714C5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0F9D331-A7D0-F947-8866-448CE1EEC5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B1BBC8-FF90-BE42-95A7-C6416D9A4663}"/>
              </a:ext>
            </a:extLst>
          </p:cNvPr>
          <p:cNvSpPr>
            <a:spLocks noGrp="1"/>
          </p:cNvSpPr>
          <p:nvPr>
            <p:ph type="dt" sz="half" idx="10"/>
          </p:nvPr>
        </p:nvSpPr>
        <p:spPr/>
        <p:txBody>
          <a:bodyPr/>
          <a:lstStyle/>
          <a:p>
            <a:fld id="{5313FFC5-C32D-9049-A6E4-B4A08E73A32F}" type="datetimeFigureOut">
              <a:rPr lang="en-US" smtClean="0"/>
              <a:t>1/27/22</a:t>
            </a:fld>
            <a:endParaRPr lang="en-US"/>
          </a:p>
        </p:txBody>
      </p:sp>
      <p:sp>
        <p:nvSpPr>
          <p:cNvPr id="5" name="Footer Placeholder 4">
            <a:extLst>
              <a:ext uri="{FF2B5EF4-FFF2-40B4-BE49-F238E27FC236}">
                <a16:creationId xmlns:a16="http://schemas.microsoft.com/office/drawing/2014/main" id="{449F495B-70A8-E94E-AF70-951B29B966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6772C5-068C-BD49-8858-0A74B953DCEB}"/>
              </a:ext>
            </a:extLst>
          </p:cNvPr>
          <p:cNvSpPr>
            <a:spLocks noGrp="1"/>
          </p:cNvSpPr>
          <p:nvPr>
            <p:ph type="sldNum" sz="quarter" idx="12"/>
          </p:nvPr>
        </p:nvSpPr>
        <p:spPr/>
        <p:txBody>
          <a:bodyPr/>
          <a:lstStyle/>
          <a:p>
            <a:fld id="{A5EC6B93-FA79-A24A-B8A9-8123104188F4}" type="slidenum">
              <a:rPr lang="en-US" smtClean="0"/>
              <a:t>‹#›</a:t>
            </a:fld>
            <a:endParaRPr lang="en-US"/>
          </a:p>
        </p:txBody>
      </p:sp>
    </p:spTree>
    <p:extLst>
      <p:ext uri="{BB962C8B-B14F-4D97-AF65-F5344CB8AC3E}">
        <p14:creationId xmlns:p14="http://schemas.microsoft.com/office/powerpoint/2010/main" val="3839101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C8C5D2-AA11-A14C-97B8-FB75365FC67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B90566E-096A-984F-B8A6-E5706624582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7BAEEF-740A-1A40-B6C2-5653A2743DE1}"/>
              </a:ext>
            </a:extLst>
          </p:cNvPr>
          <p:cNvSpPr>
            <a:spLocks noGrp="1"/>
          </p:cNvSpPr>
          <p:nvPr>
            <p:ph type="dt" sz="half" idx="10"/>
          </p:nvPr>
        </p:nvSpPr>
        <p:spPr/>
        <p:txBody>
          <a:bodyPr/>
          <a:lstStyle/>
          <a:p>
            <a:fld id="{5313FFC5-C32D-9049-A6E4-B4A08E73A32F}" type="datetimeFigureOut">
              <a:rPr lang="en-US" smtClean="0"/>
              <a:t>1/27/22</a:t>
            </a:fld>
            <a:endParaRPr lang="en-US"/>
          </a:p>
        </p:txBody>
      </p:sp>
      <p:sp>
        <p:nvSpPr>
          <p:cNvPr id="5" name="Footer Placeholder 4">
            <a:extLst>
              <a:ext uri="{FF2B5EF4-FFF2-40B4-BE49-F238E27FC236}">
                <a16:creationId xmlns:a16="http://schemas.microsoft.com/office/drawing/2014/main" id="{213E4805-0E60-EA44-99FB-5F2960C5FC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D9800-43E9-6649-842F-5216C0CE3E11}"/>
              </a:ext>
            </a:extLst>
          </p:cNvPr>
          <p:cNvSpPr>
            <a:spLocks noGrp="1"/>
          </p:cNvSpPr>
          <p:nvPr>
            <p:ph type="sldNum" sz="quarter" idx="12"/>
          </p:nvPr>
        </p:nvSpPr>
        <p:spPr/>
        <p:txBody>
          <a:bodyPr/>
          <a:lstStyle/>
          <a:p>
            <a:fld id="{A5EC6B93-FA79-A24A-B8A9-8123104188F4}" type="slidenum">
              <a:rPr lang="en-US" smtClean="0"/>
              <a:t>‹#›</a:t>
            </a:fld>
            <a:endParaRPr lang="en-US"/>
          </a:p>
        </p:txBody>
      </p:sp>
    </p:spTree>
    <p:extLst>
      <p:ext uri="{BB962C8B-B14F-4D97-AF65-F5344CB8AC3E}">
        <p14:creationId xmlns:p14="http://schemas.microsoft.com/office/powerpoint/2010/main" val="2056595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3AEE4-8058-8C47-A56E-5C0F3E088A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816D02-5214-C149-9973-2C28A4F8EF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206405-D46B-384C-BAF3-1CD4097337CC}"/>
              </a:ext>
            </a:extLst>
          </p:cNvPr>
          <p:cNvSpPr>
            <a:spLocks noGrp="1"/>
          </p:cNvSpPr>
          <p:nvPr>
            <p:ph type="dt" sz="half" idx="10"/>
          </p:nvPr>
        </p:nvSpPr>
        <p:spPr/>
        <p:txBody>
          <a:bodyPr/>
          <a:lstStyle/>
          <a:p>
            <a:fld id="{5313FFC5-C32D-9049-A6E4-B4A08E73A32F}" type="datetimeFigureOut">
              <a:rPr lang="en-US" smtClean="0"/>
              <a:t>1/27/22</a:t>
            </a:fld>
            <a:endParaRPr lang="en-US"/>
          </a:p>
        </p:txBody>
      </p:sp>
      <p:sp>
        <p:nvSpPr>
          <p:cNvPr id="5" name="Footer Placeholder 4">
            <a:extLst>
              <a:ext uri="{FF2B5EF4-FFF2-40B4-BE49-F238E27FC236}">
                <a16:creationId xmlns:a16="http://schemas.microsoft.com/office/drawing/2014/main" id="{59F39EB8-8ED6-4C45-A2E1-F8985D7C6D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D8626E-E170-F640-9385-23ABA628430A}"/>
              </a:ext>
            </a:extLst>
          </p:cNvPr>
          <p:cNvSpPr>
            <a:spLocks noGrp="1"/>
          </p:cNvSpPr>
          <p:nvPr>
            <p:ph type="sldNum" sz="quarter" idx="12"/>
          </p:nvPr>
        </p:nvSpPr>
        <p:spPr/>
        <p:txBody>
          <a:bodyPr/>
          <a:lstStyle/>
          <a:p>
            <a:fld id="{A5EC6B93-FA79-A24A-B8A9-8123104188F4}" type="slidenum">
              <a:rPr lang="en-US" smtClean="0"/>
              <a:t>‹#›</a:t>
            </a:fld>
            <a:endParaRPr lang="en-US"/>
          </a:p>
        </p:txBody>
      </p:sp>
    </p:spTree>
    <p:extLst>
      <p:ext uri="{BB962C8B-B14F-4D97-AF65-F5344CB8AC3E}">
        <p14:creationId xmlns:p14="http://schemas.microsoft.com/office/powerpoint/2010/main" val="3528291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C8716-889C-C247-8E7B-1457E547BE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2E43119-2E85-704A-8BAF-915FB51C7D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DD7C6F-01C3-6648-B754-9F63ECDBAB83}"/>
              </a:ext>
            </a:extLst>
          </p:cNvPr>
          <p:cNvSpPr>
            <a:spLocks noGrp="1"/>
          </p:cNvSpPr>
          <p:nvPr>
            <p:ph type="dt" sz="half" idx="10"/>
          </p:nvPr>
        </p:nvSpPr>
        <p:spPr/>
        <p:txBody>
          <a:bodyPr/>
          <a:lstStyle/>
          <a:p>
            <a:fld id="{5313FFC5-C32D-9049-A6E4-B4A08E73A32F}" type="datetimeFigureOut">
              <a:rPr lang="en-US" smtClean="0"/>
              <a:t>1/27/22</a:t>
            </a:fld>
            <a:endParaRPr lang="en-US"/>
          </a:p>
        </p:txBody>
      </p:sp>
      <p:sp>
        <p:nvSpPr>
          <p:cNvPr id="5" name="Footer Placeholder 4">
            <a:extLst>
              <a:ext uri="{FF2B5EF4-FFF2-40B4-BE49-F238E27FC236}">
                <a16:creationId xmlns:a16="http://schemas.microsoft.com/office/drawing/2014/main" id="{42B7E613-8025-B54B-850F-CFC7BB5BD2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022B42-56F9-C846-BD57-5DCC32171883}"/>
              </a:ext>
            </a:extLst>
          </p:cNvPr>
          <p:cNvSpPr>
            <a:spLocks noGrp="1"/>
          </p:cNvSpPr>
          <p:nvPr>
            <p:ph type="sldNum" sz="quarter" idx="12"/>
          </p:nvPr>
        </p:nvSpPr>
        <p:spPr/>
        <p:txBody>
          <a:bodyPr/>
          <a:lstStyle/>
          <a:p>
            <a:fld id="{A5EC6B93-FA79-A24A-B8A9-8123104188F4}" type="slidenum">
              <a:rPr lang="en-US" smtClean="0"/>
              <a:t>‹#›</a:t>
            </a:fld>
            <a:endParaRPr lang="en-US"/>
          </a:p>
        </p:txBody>
      </p:sp>
    </p:spTree>
    <p:extLst>
      <p:ext uri="{BB962C8B-B14F-4D97-AF65-F5344CB8AC3E}">
        <p14:creationId xmlns:p14="http://schemas.microsoft.com/office/powerpoint/2010/main" val="924289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F1479-CC8F-5547-9B75-4D6B885F5E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E38EB1-7721-DC4D-8AE4-9C35ECC7F8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834888-147C-AC4D-8E09-D271E77F8F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0D4D0C3-8472-2648-B994-F41A2AD33579}"/>
              </a:ext>
            </a:extLst>
          </p:cNvPr>
          <p:cNvSpPr>
            <a:spLocks noGrp="1"/>
          </p:cNvSpPr>
          <p:nvPr>
            <p:ph type="dt" sz="half" idx="10"/>
          </p:nvPr>
        </p:nvSpPr>
        <p:spPr/>
        <p:txBody>
          <a:bodyPr/>
          <a:lstStyle/>
          <a:p>
            <a:fld id="{5313FFC5-C32D-9049-A6E4-B4A08E73A32F}" type="datetimeFigureOut">
              <a:rPr lang="en-US" smtClean="0"/>
              <a:t>1/27/22</a:t>
            </a:fld>
            <a:endParaRPr lang="en-US"/>
          </a:p>
        </p:txBody>
      </p:sp>
      <p:sp>
        <p:nvSpPr>
          <p:cNvPr id="6" name="Footer Placeholder 5">
            <a:extLst>
              <a:ext uri="{FF2B5EF4-FFF2-40B4-BE49-F238E27FC236}">
                <a16:creationId xmlns:a16="http://schemas.microsoft.com/office/drawing/2014/main" id="{FDE1823B-EC10-B54D-9313-47948ED86D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8B5B82-FE1A-C742-A8D4-A467E2058E9C}"/>
              </a:ext>
            </a:extLst>
          </p:cNvPr>
          <p:cNvSpPr>
            <a:spLocks noGrp="1"/>
          </p:cNvSpPr>
          <p:nvPr>
            <p:ph type="sldNum" sz="quarter" idx="12"/>
          </p:nvPr>
        </p:nvSpPr>
        <p:spPr/>
        <p:txBody>
          <a:bodyPr/>
          <a:lstStyle/>
          <a:p>
            <a:fld id="{A5EC6B93-FA79-A24A-B8A9-8123104188F4}" type="slidenum">
              <a:rPr lang="en-US" smtClean="0"/>
              <a:t>‹#›</a:t>
            </a:fld>
            <a:endParaRPr lang="en-US"/>
          </a:p>
        </p:txBody>
      </p:sp>
    </p:spTree>
    <p:extLst>
      <p:ext uri="{BB962C8B-B14F-4D97-AF65-F5344CB8AC3E}">
        <p14:creationId xmlns:p14="http://schemas.microsoft.com/office/powerpoint/2010/main" val="3561284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21E67-D0A0-334D-A85A-B09E1D9F46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EF1331-E518-AC47-8149-876707A390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40A138-9A10-A548-A390-A8C767475F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F879F20-14AB-FF4B-AD49-1D8FE6A15F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A42AFA-5F6D-3A41-8F18-EF36591AB5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4BD1DF8-8C82-0A4B-8E9A-D5B3DD1D0739}"/>
              </a:ext>
            </a:extLst>
          </p:cNvPr>
          <p:cNvSpPr>
            <a:spLocks noGrp="1"/>
          </p:cNvSpPr>
          <p:nvPr>
            <p:ph type="dt" sz="half" idx="10"/>
          </p:nvPr>
        </p:nvSpPr>
        <p:spPr/>
        <p:txBody>
          <a:bodyPr/>
          <a:lstStyle/>
          <a:p>
            <a:fld id="{5313FFC5-C32D-9049-A6E4-B4A08E73A32F}" type="datetimeFigureOut">
              <a:rPr lang="en-US" smtClean="0"/>
              <a:t>1/27/22</a:t>
            </a:fld>
            <a:endParaRPr lang="en-US"/>
          </a:p>
        </p:txBody>
      </p:sp>
      <p:sp>
        <p:nvSpPr>
          <p:cNvPr id="8" name="Footer Placeholder 7">
            <a:extLst>
              <a:ext uri="{FF2B5EF4-FFF2-40B4-BE49-F238E27FC236}">
                <a16:creationId xmlns:a16="http://schemas.microsoft.com/office/drawing/2014/main" id="{7D0B217E-0CA7-FC4A-AC9A-E1DD8B569F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8D607A-3ED2-7C44-8DE3-09F81DD236C3}"/>
              </a:ext>
            </a:extLst>
          </p:cNvPr>
          <p:cNvSpPr>
            <a:spLocks noGrp="1"/>
          </p:cNvSpPr>
          <p:nvPr>
            <p:ph type="sldNum" sz="quarter" idx="12"/>
          </p:nvPr>
        </p:nvSpPr>
        <p:spPr/>
        <p:txBody>
          <a:bodyPr/>
          <a:lstStyle/>
          <a:p>
            <a:fld id="{A5EC6B93-FA79-A24A-B8A9-8123104188F4}" type="slidenum">
              <a:rPr lang="en-US" smtClean="0"/>
              <a:t>‹#›</a:t>
            </a:fld>
            <a:endParaRPr lang="en-US"/>
          </a:p>
        </p:txBody>
      </p:sp>
    </p:spTree>
    <p:extLst>
      <p:ext uri="{BB962C8B-B14F-4D97-AF65-F5344CB8AC3E}">
        <p14:creationId xmlns:p14="http://schemas.microsoft.com/office/powerpoint/2010/main" val="35764861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2DF95-523F-9D42-A2A0-58F9C9FF3F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22AF66-D7BC-5548-8D99-B5CBDF377BD0}"/>
              </a:ext>
            </a:extLst>
          </p:cNvPr>
          <p:cNvSpPr>
            <a:spLocks noGrp="1"/>
          </p:cNvSpPr>
          <p:nvPr>
            <p:ph type="dt" sz="half" idx="10"/>
          </p:nvPr>
        </p:nvSpPr>
        <p:spPr/>
        <p:txBody>
          <a:bodyPr/>
          <a:lstStyle/>
          <a:p>
            <a:fld id="{5313FFC5-C32D-9049-A6E4-B4A08E73A32F}" type="datetimeFigureOut">
              <a:rPr lang="en-US" smtClean="0"/>
              <a:t>1/27/22</a:t>
            </a:fld>
            <a:endParaRPr lang="en-US"/>
          </a:p>
        </p:txBody>
      </p:sp>
      <p:sp>
        <p:nvSpPr>
          <p:cNvPr id="4" name="Footer Placeholder 3">
            <a:extLst>
              <a:ext uri="{FF2B5EF4-FFF2-40B4-BE49-F238E27FC236}">
                <a16:creationId xmlns:a16="http://schemas.microsoft.com/office/drawing/2014/main" id="{C0BDE992-01FF-8643-ADB9-D0A4243E03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F6509B-A8CF-A944-9D41-7AD44772A9FD}"/>
              </a:ext>
            </a:extLst>
          </p:cNvPr>
          <p:cNvSpPr>
            <a:spLocks noGrp="1"/>
          </p:cNvSpPr>
          <p:nvPr>
            <p:ph type="sldNum" sz="quarter" idx="12"/>
          </p:nvPr>
        </p:nvSpPr>
        <p:spPr/>
        <p:txBody>
          <a:bodyPr/>
          <a:lstStyle/>
          <a:p>
            <a:fld id="{A5EC6B93-FA79-A24A-B8A9-8123104188F4}" type="slidenum">
              <a:rPr lang="en-US" smtClean="0"/>
              <a:t>‹#›</a:t>
            </a:fld>
            <a:endParaRPr lang="en-US"/>
          </a:p>
        </p:txBody>
      </p:sp>
    </p:spTree>
    <p:extLst>
      <p:ext uri="{BB962C8B-B14F-4D97-AF65-F5344CB8AC3E}">
        <p14:creationId xmlns:p14="http://schemas.microsoft.com/office/powerpoint/2010/main" val="3516640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208D91-D1D8-F047-A27D-96A53060DE93}"/>
              </a:ext>
            </a:extLst>
          </p:cNvPr>
          <p:cNvSpPr>
            <a:spLocks noGrp="1"/>
          </p:cNvSpPr>
          <p:nvPr>
            <p:ph type="dt" sz="half" idx="10"/>
          </p:nvPr>
        </p:nvSpPr>
        <p:spPr/>
        <p:txBody>
          <a:bodyPr/>
          <a:lstStyle/>
          <a:p>
            <a:fld id="{5313FFC5-C32D-9049-A6E4-B4A08E73A32F}" type="datetimeFigureOut">
              <a:rPr lang="en-US" smtClean="0"/>
              <a:t>1/27/22</a:t>
            </a:fld>
            <a:endParaRPr lang="en-US"/>
          </a:p>
        </p:txBody>
      </p:sp>
      <p:sp>
        <p:nvSpPr>
          <p:cNvPr id="3" name="Footer Placeholder 2">
            <a:extLst>
              <a:ext uri="{FF2B5EF4-FFF2-40B4-BE49-F238E27FC236}">
                <a16:creationId xmlns:a16="http://schemas.microsoft.com/office/drawing/2014/main" id="{31946C56-F4D8-4041-A62C-433B476BEB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7081921-DDA9-AF40-8640-EA9C8D4478CD}"/>
              </a:ext>
            </a:extLst>
          </p:cNvPr>
          <p:cNvSpPr>
            <a:spLocks noGrp="1"/>
          </p:cNvSpPr>
          <p:nvPr>
            <p:ph type="sldNum" sz="quarter" idx="12"/>
          </p:nvPr>
        </p:nvSpPr>
        <p:spPr/>
        <p:txBody>
          <a:bodyPr/>
          <a:lstStyle/>
          <a:p>
            <a:fld id="{A5EC6B93-FA79-A24A-B8A9-8123104188F4}" type="slidenum">
              <a:rPr lang="en-US" smtClean="0"/>
              <a:t>‹#›</a:t>
            </a:fld>
            <a:endParaRPr lang="en-US"/>
          </a:p>
        </p:txBody>
      </p:sp>
    </p:spTree>
    <p:extLst>
      <p:ext uri="{BB962C8B-B14F-4D97-AF65-F5344CB8AC3E}">
        <p14:creationId xmlns:p14="http://schemas.microsoft.com/office/powerpoint/2010/main" val="3681504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CB1F2-35A1-C143-B439-5EAB91FC0D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1103E48-859B-F54B-B927-3CA7EDFF9E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01D551-F31B-C543-BD9D-F575EC882A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B5FC29-D853-9F4E-8342-D45F219AABA3}"/>
              </a:ext>
            </a:extLst>
          </p:cNvPr>
          <p:cNvSpPr>
            <a:spLocks noGrp="1"/>
          </p:cNvSpPr>
          <p:nvPr>
            <p:ph type="dt" sz="half" idx="10"/>
          </p:nvPr>
        </p:nvSpPr>
        <p:spPr/>
        <p:txBody>
          <a:bodyPr/>
          <a:lstStyle/>
          <a:p>
            <a:fld id="{5313FFC5-C32D-9049-A6E4-B4A08E73A32F}" type="datetimeFigureOut">
              <a:rPr lang="en-US" smtClean="0"/>
              <a:t>1/27/22</a:t>
            </a:fld>
            <a:endParaRPr lang="en-US"/>
          </a:p>
        </p:txBody>
      </p:sp>
      <p:sp>
        <p:nvSpPr>
          <p:cNvPr id="6" name="Footer Placeholder 5">
            <a:extLst>
              <a:ext uri="{FF2B5EF4-FFF2-40B4-BE49-F238E27FC236}">
                <a16:creationId xmlns:a16="http://schemas.microsoft.com/office/drawing/2014/main" id="{08F252BC-EC1F-1B49-AE6D-50927F549F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F609D0-AD3D-D245-A5ED-9B585E147A5D}"/>
              </a:ext>
            </a:extLst>
          </p:cNvPr>
          <p:cNvSpPr>
            <a:spLocks noGrp="1"/>
          </p:cNvSpPr>
          <p:nvPr>
            <p:ph type="sldNum" sz="quarter" idx="12"/>
          </p:nvPr>
        </p:nvSpPr>
        <p:spPr/>
        <p:txBody>
          <a:bodyPr/>
          <a:lstStyle/>
          <a:p>
            <a:fld id="{A5EC6B93-FA79-A24A-B8A9-8123104188F4}" type="slidenum">
              <a:rPr lang="en-US" smtClean="0"/>
              <a:t>‹#›</a:t>
            </a:fld>
            <a:endParaRPr lang="en-US"/>
          </a:p>
        </p:txBody>
      </p:sp>
    </p:spTree>
    <p:extLst>
      <p:ext uri="{BB962C8B-B14F-4D97-AF65-F5344CB8AC3E}">
        <p14:creationId xmlns:p14="http://schemas.microsoft.com/office/powerpoint/2010/main" val="1944195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15D45-1F8C-C44D-8602-880E704335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169C5A-D3B1-C549-97BB-01E01DFBEB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67F89F-0DF9-2E48-91D4-43A1927F0F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9EDABA-3ECE-524B-AAAE-1CF113204978}"/>
              </a:ext>
            </a:extLst>
          </p:cNvPr>
          <p:cNvSpPr>
            <a:spLocks noGrp="1"/>
          </p:cNvSpPr>
          <p:nvPr>
            <p:ph type="dt" sz="half" idx="10"/>
          </p:nvPr>
        </p:nvSpPr>
        <p:spPr/>
        <p:txBody>
          <a:bodyPr/>
          <a:lstStyle/>
          <a:p>
            <a:fld id="{5313FFC5-C32D-9049-A6E4-B4A08E73A32F}" type="datetimeFigureOut">
              <a:rPr lang="en-US" smtClean="0"/>
              <a:t>1/27/22</a:t>
            </a:fld>
            <a:endParaRPr lang="en-US"/>
          </a:p>
        </p:txBody>
      </p:sp>
      <p:sp>
        <p:nvSpPr>
          <p:cNvPr id="6" name="Footer Placeholder 5">
            <a:extLst>
              <a:ext uri="{FF2B5EF4-FFF2-40B4-BE49-F238E27FC236}">
                <a16:creationId xmlns:a16="http://schemas.microsoft.com/office/drawing/2014/main" id="{D9163261-3582-5E4A-B3D2-A8B485635E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0E301E-3B5C-F946-8D9C-F9FFF4F62475}"/>
              </a:ext>
            </a:extLst>
          </p:cNvPr>
          <p:cNvSpPr>
            <a:spLocks noGrp="1"/>
          </p:cNvSpPr>
          <p:nvPr>
            <p:ph type="sldNum" sz="quarter" idx="12"/>
          </p:nvPr>
        </p:nvSpPr>
        <p:spPr/>
        <p:txBody>
          <a:bodyPr/>
          <a:lstStyle/>
          <a:p>
            <a:fld id="{A5EC6B93-FA79-A24A-B8A9-8123104188F4}" type="slidenum">
              <a:rPr lang="en-US" smtClean="0"/>
              <a:t>‹#›</a:t>
            </a:fld>
            <a:endParaRPr lang="en-US"/>
          </a:p>
        </p:txBody>
      </p:sp>
    </p:spTree>
    <p:extLst>
      <p:ext uri="{BB962C8B-B14F-4D97-AF65-F5344CB8AC3E}">
        <p14:creationId xmlns:p14="http://schemas.microsoft.com/office/powerpoint/2010/main" val="2821610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17821E-E938-5C45-A9DB-D08C64936F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1DCF757-2E81-7043-8981-51FF14EBB2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DA50FD-2CE7-D14F-A5B6-429F3284E2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13FFC5-C32D-9049-A6E4-B4A08E73A32F}" type="datetimeFigureOut">
              <a:rPr lang="en-US" smtClean="0"/>
              <a:t>1/27/22</a:t>
            </a:fld>
            <a:endParaRPr lang="en-US"/>
          </a:p>
        </p:txBody>
      </p:sp>
      <p:sp>
        <p:nvSpPr>
          <p:cNvPr id="5" name="Footer Placeholder 4">
            <a:extLst>
              <a:ext uri="{FF2B5EF4-FFF2-40B4-BE49-F238E27FC236}">
                <a16:creationId xmlns:a16="http://schemas.microsoft.com/office/drawing/2014/main" id="{64420B3C-D618-5E45-AC38-3DE40EC5E0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25F72F-37D2-6A45-B680-2A546CFC9D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EC6B93-FA79-A24A-B8A9-8123104188F4}" type="slidenum">
              <a:rPr lang="en-US" smtClean="0"/>
              <a:t>‹#›</a:t>
            </a:fld>
            <a:endParaRPr lang="en-US"/>
          </a:p>
        </p:txBody>
      </p:sp>
    </p:spTree>
    <p:extLst>
      <p:ext uri="{BB962C8B-B14F-4D97-AF65-F5344CB8AC3E}">
        <p14:creationId xmlns:p14="http://schemas.microsoft.com/office/powerpoint/2010/main" val="14391635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5.tiff"/><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5.tiff"/><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5.tiff"/><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1.xml"/><Relationship Id="rId4" Type="http://schemas.openxmlformats.org/officeDocument/2006/relationships/image" Target="../media/image15.tiff"/></Relationships>
</file>

<file path=ppt/slides/_rels/slide2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1.xml"/><Relationship Id="rId4" Type="http://schemas.openxmlformats.org/officeDocument/2006/relationships/image" Target="../media/image15.tiff"/></Relationships>
</file>

<file path=ppt/slides/_rels/slide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773BCA-9723-974B-8303-BDC44639FC62}"/>
              </a:ext>
            </a:extLst>
          </p:cNvPr>
          <p:cNvSpPr txBox="1"/>
          <p:nvPr/>
        </p:nvSpPr>
        <p:spPr>
          <a:xfrm>
            <a:off x="0" y="0"/>
            <a:ext cx="12192000" cy="461665"/>
          </a:xfrm>
          <a:prstGeom prst="rect">
            <a:avLst/>
          </a:prstGeom>
          <a:solidFill>
            <a:schemeClr val="accent2"/>
          </a:solidFill>
        </p:spPr>
        <p:txBody>
          <a:bodyPr wrap="square" rtlCol="0">
            <a:spAutoFit/>
          </a:bodyPr>
          <a:lstStyle/>
          <a:p>
            <a:r>
              <a:rPr lang="en-US" sz="2400" b="1" dirty="0"/>
              <a:t>Let’s see how we can describe what happens when carbon (like charcoal) burns</a:t>
            </a:r>
          </a:p>
        </p:txBody>
      </p:sp>
      <p:pic>
        <p:nvPicPr>
          <p:cNvPr id="15" name="Picture 14">
            <a:extLst>
              <a:ext uri="{FF2B5EF4-FFF2-40B4-BE49-F238E27FC236}">
                <a16:creationId xmlns:a16="http://schemas.microsoft.com/office/drawing/2014/main" id="{168FA4BA-7D2A-CF4F-A374-AAF6DFD0B178}"/>
              </a:ext>
            </a:extLst>
          </p:cNvPr>
          <p:cNvPicPr>
            <a:picLocks noChangeAspect="1"/>
          </p:cNvPicPr>
          <p:nvPr/>
        </p:nvPicPr>
        <p:blipFill rotWithShape="1">
          <a:blip r:embed="rId2"/>
          <a:srcRect l="18563" r="36156"/>
          <a:stretch/>
        </p:blipFill>
        <p:spPr>
          <a:xfrm>
            <a:off x="1223010" y="2776091"/>
            <a:ext cx="5520690" cy="1671578"/>
          </a:xfrm>
          <a:prstGeom prst="rect">
            <a:avLst/>
          </a:prstGeom>
        </p:spPr>
      </p:pic>
      <p:pic>
        <p:nvPicPr>
          <p:cNvPr id="2" name="Picture 1">
            <a:extLst>
              <a:ext uri="{FF2B5EF4-FFF2-40B4-BE49-F238E27FC236}">
                <a16:creationId xmlns:a16="http://schemas.microsoft.com/office/drawing/2014/main" id="{2E5224B5-3A7A-274D-A4FB-7A734590B154}"/>
              </a:ext>
            </a:extLst>
          </p:cNvPr>
          <p:cNvPicPr>
            <a:picLocks noChangeAspect="1"/>
          </p:cNvPicPr>
          <p:nvPr/>
        </p:nvPicPr>
        <p:blipFill>
          <a:blip r:embed="rId3"/>
          <a:stretch>
            <a:fillRect/>
          </a:stretch>
        </p:blipFill>
        <p:spPr>
          <a:xfrm>
            <a:off x="7391986" y="2632598"/>
            <a:ext cx="2494964" cy="1815071"/>
          </a:xfrm>
          <a:prstGeom prst="rect">
            <a:avLst/>
          </a:prstGeom>
        </p:spPr>
      </p:pic>
    </p:spTree>
    <p:extLst>
      <p:ext uri="{BB962C8B-B14F-4D97-AF65-F5344CB8AC3E}">
        <p14:creationId xmlns:p14="http://schemas.microsoft.com/office/powerpoint/2010/main" val="34962768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773BCA-9723-974B-8303-BDC44639FC62}"/>
              </a:ext>
            </a:extLst>
          </p:cNvPr>
          <p:cNvSpPr txBox="1"/>
          <p:nvPr/>
        </p:nvSpPr>
        <p:spPr>
          <a:xfrm>
            <a:off x="0" y="0"/>
            <a:ext cx="11189989" cy="461665"/>
          </a:xfrm>
          <a:prstGeom prst="rect">
            <a:avLst/>
          </a:prstGeom>
          <a:solidFill>
            <a:schemeClr val="accent2"/>
          </a:solidFill>
        </p:spPr>
        <p:txBody>
          <a:bodyPr wrap="square" rtlCol="0">
            <a:spAutoFit/>
          </a:bodyPr>
          <a:lstStyle/>
          <a:p>
            <a:r>
              <a:rPr lang="en-US" sz="2400" b="1" dirty="0"/>
              <a:t>Let’s see how we can describe what happens when methane burns</a:t>
            </a:r>
          </a:p>
        </p:txBody>
      </p:sp>
      <p:sp>
        <p:nvSpPr>
          <p:cNvPr id="16" name="TextBox 15">
            <a:extLst>
              <a:ext uri="{FF2B5EF4-FFF2-40B4-BE49-F238E27FC236}">
                <a16:creationId xmlns:a16="http://schemas.microsoft.com/office/drawing/2014/main" id="{FB42EDF8-5A05-0142-B40A-C3A48B9C8A10}"/>
              </a:ext>
            </a:extLst>
          </p:cNvPr>
          <p:cNvSpPr txBox="1"/>
          <p:nvPr/>
        </p:nvSpPr>
        <p:spPr>
          <a:xfrm>
            <a:off x="1606060" y="2971800"/>
            <a:ext cx="8557847" cy="1938992"/>
          </a:xfrm>
          <a:prstGeom prst="rect">
            <a:avLst/>
          </a:prstGeom>
          <a:noFill/>
        </p:spPr>
        <p:txBody>
          <a:bodyPr wrap="square" rtlCol="0">
            <a:spAutoFit/>
          </a:bodyPr>
          <a:lstStyle/>
          <a:p>
            <a:r>
              <a:rPr lang="en-US" sz="2400" dirty="0"/>
              <a:t>Checklist … Same number of atoms left and right?</a:t>
            </a:r>
          </a:p>
          <a:p>
            <a:r>
              <a:rPr lang="en-US" sz="2400" dirty="0"/>
              <a:t>Yup</a:t>
            </a:r>
          </a:p>
          <a:p>
            <a:endParaRPr lang="en-US" sz="2400" dirty="0"/>
          </a:p>
          <a:p>
            <a:r>
              <a:rPr lang="en-US" sz="2400" dirty="0"/>
              <a:t>Chemical Equation …</a:t>
            </a:r>
          </a:p>
          <a:p>
            <a:r>
              <a:rPr lang="en-US" sz="2400" dirty="0"/>
              <a:t>CH</a:t>
            </a:r>
            <a:r>
              <a:rPr lang="en-US" sz="2400" baseline="-25000" dirty="0"/>
              <a:t>4</a:t>
            </a:r>
            <a:r>
              <a:rPr lang="en-US" sz="2400" dirty="0"/>
              <a:t> + 2O</a:t>
            </a:r>
            <a:r>
              <a:rPr lang="en-US" sz="2400" baseline="-25000" dirty="0"/>
              <a:t>2</a:t>
            </a:r>
            <a:r>
              <a:rPr lang="en-US" sz="2400" dirty="0"/>
              <a:t> </a:t>
            </a:r>
            <a:r>
              <a:rPr lang="en-US" sz="2400" dirty="0">
                <a:sym typeface="Wingdings" pitchFamily="2" charset="2"/>
              </a:rPr>
              <a:t> CO</a:t>
            </a:r>
            <a:r>
              <a:rPr lang="en-US" sz="2400" baseline="-25000" dirty="0">
                <a:sym typeface="Wingdings" pitchFamily="2" charset="2"/>
              </a:rPr>
              <a:t>2</a:t>
            </a:r>
            <a:r>
              <a:rPr lang="en-US" sz="2400" dirty="0">
                <a:sym typeface="Wingdings" pitchFamily="2" charset="2"/>
              </a:rPr>
              <a:t> + 2H</a:t>
            </a:r>
            <a:r>
              <a:rPr lang="en-US" sz="2400" baseline="-25000" dirty="0">
                <a:sym typeface="Wingdings" pitchFamily="2" charset="2"/>
              </a:rPr>
              <a:t>2</a:t>
            </a:r>
            <a:r>
              <a:rPr lang="en-US" sz="2400" dirty="0">
                <a:sym typeface="Wingdings" pitchFamily="2" charset="2"/>
              </a:rPr>
              <a:t>O</a:t>
            </a:r>
          </a:p>
        </p:txBody>
      </p:sp>
      <p:grpSp>
        <p:nvGrpSpPr>
          <p:cNvPr id="6" name="Group 5">
            <a:extLst>
              <a:ext uri="{FF2B5EF4-FFF2-40B4-BE49-F238E27FC236}">
                <a16:creationId xmlns:a16="http://schemas.microsoft.com/office/drawing/2014/main" id="{CF3C6E8A-40E0-7343-9DF6-A10C17481E42}"/>
              </a:ext>
            </a:extLst>
          </p:cNvPr>
          <p:cNvGrpSpPr/>
          <p:nvPr/>
        </p:nvGrpSpPr>
        <p:grpSpPr>
          <a:xfrm>
            <a:off x="0" y="1330229"/>
            <a:ext cx="12192000" cy="1360557"/>
            <a:chOff x="0" y="1330229"/>
            <a:chExt cx="12192000" cy="1360557"/>
          </a:xfrm>
        </p:grpSpPr>
        <p:pic>
          <p:nvPicPr>
            <p:cNvPr id="7" name="Picture 6">
              <a:extLst>
                <a:ext uri="{FF2B5EF4-FFF2-40B4-BE49-F238E27FC236}">
                  <a16:creationId xmlns:a16="http://schemas.microsoft.com/office/drawing/2014/main" id="{998757EF-BE3D-6940-B0A2-84F739D7B2EF}"/>
                </a:ext>
              </a:extLst>
            </p:cNvPr>
            <p:cNvPicPr>
              <a:picLocks noChangeAspect="1"/>
            </p:cNvPicPr>
            <p:nvPr/>
          </p:nvPicPr>
          <p:blipFill rotWithShape="1">
            <a:blip r:embed="rId2"/>
            <a:srcRect l="12188"/>
            <a:stretch/>
          </p:blipFill>
          <p:spPr>
            <a:xfrm>
              <a:off x="1485900" y="1330229"/>
              <a:ext cx="10706100" cy="1360557"/>
            </a:xfrm>
            <a:prstGeom prst="rect">
              <a:avLst/>
            </a:prstGeom>
          </p:spPr>
        </p:pic>
        <p:pic>
          <p:nvPicPr>
            <p:cNvPr id="8" name="Picture 7">
              <a:extLst>
                <a:ext uri="{FF2B5EF4-FFF2-40B4-BE49-F238E27FC236}">
                  <a16:creationId xmlns:a16="http://schemas.microsoft.com/office/drawing/2014/main" id="{81A79A68-E824-1C41-88A7-7FAC1B4D6F17}"/>
                </a:ext>
              </a:extLst>
            </p:cNvPr>
            <p:cNvPicPr>
              <a:picLocks noChangeAspect="1"/>
            </p:cNvPicPr>
            <p:nvPr/>
          </p:nvPicPr>
          <p:blipFill>
            <a:blip r:embed="rId3"/>
            <a:stretch>
              <a:fillRect/>
            </a:stretch>
          </p:blipFill>
          <p:spPr>
            <a:xfrm>
              <a:off x="0" y="1404201"/>
              <a:ext cx="1426602" cy="1212612"/>
            </a:xfrm>
            <a:prstGeom prst="rect">
              <a:avLst/>
            </a:prstGeom>
          </p:spPr>
        </p:pic>
      </p:grpSp>
    </p:spTree>
    <p:extLst>
      <p:ext uri="{BB962C8B-B14F-4D97-AF65-F5344CB8AC3E}">
        <p14:creationId xmlns:p14="http://schemas.microsoft.com/office/powerpoint/2010/main" val="1936064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773BCA-9723-974B-8303-BDC44639FC62}"/>
              </a:ext>
            </a:extLst>
          </p:cNvPr>
          <p:cNvSpPr txBox="1"/>
          <p:nvPr/>
        </p:nvSpPr>
        <p:spPr>
          <a:xfrm>
            <a:off x="0" y="0"/>
            <a:ext cx="11189989" cy="461665"/>
          </a:xfrm>
          <a:prstGeom prst="rect">
            <a:avLst/>
          </a:prstGeom>
          <a:solidFill>
            <a:schemeClr val="accent2"/>
          </a:solidFill>
        </p:spPr>
        <p:txBody>
          <a:bodyPr wrap="square" rtlCol="0">
            <a:spAutoFit/>
          </a:bodyPr>
          <a:lstStyle/>
          <a:p>
            <a:r>
              <a:rPr lang="en-US" sz="2400" b="1" dirty="0"/>
              <a:t>There are other hydrocarbons besides methane </a:t>
            </a:r>
          </a:p>
        </p:txBody>
      </p:sp>
      <p:pic>
        <p:nvPicPr>
          <p:cNvPr id="15" name="Picture 14">
            <a:extLst>
              <a:ext uri="{FF2B5EF4-FFF2-40B4-BE49-F238E27FC236}">
                <a16:creationId xmlns:a16="http://schemas.microsoft.com/office/drawing/2014/main" id="{AFC2CE6D-AFCE-0D44-8C12-B9A5501C6CCC}"/>
              </a:ext>
            </a:extLst>
          </p:cNvPr>
          <p:cNvPicPr>
            <a:picLocks noChangeAspect="1"/>
          </p:cNvPicPr>
          <p:nvPr/>
        </p:nvPicPr>
        <p:blipFill rotWithShape="1">
          <a:blip r:embed="rId2"/>
          <a:srcRect t="17500" r="82596" b="5008"/>
          <a:stretch/>
        </p:blipFill>
        <p:spPr>
          <a:xfrm>
            <a:off x="363416" y="1207476"/>
            <a:ext cx="2121877" cy="3927231"/>
          </a:xfrm>
          <a:prstGeom prst="rect">
            <a:avLst/>
          </a:prstGeom>
        </p:spPr>
      </p:pic>
      <p:pic>
        <p:nvPicPr>
          <p:cNvPr id="2" name="Picture 1">
            <a:extLst>
              <a:ext uri="{FF2B5EF4-FFF2-40B4-BE49-F238E27FC236}">
                <a16:creationId xmlns:a16="http://schemas.microsoft.com/office/drawing/2014/main" id="{B5201359-2CCC-A643-B0E3-EB66F16A8974}"/>
              </a:ext>
            </a:extLst>
          </p:cNvPr>
          <p:cNvPicPr>
            <a:picLocks noChangeAspect="1"/>
          </p:cNvPicPr>
          <p:nvPr/>
        </p:nvPicPr>
        <p:blipFill>
          <a:blip r:embed="rId3"/>
          <a:stretch>
            <a:fillRect/>
          </a:stretch>
        </p:blipFill>
        <p:spPr>
          <a:xfrm>
            <a:off x="2713449" y="461665"/>
            <a:ext cx="1905443" cy="1619627"/>
          </a:xfrm>
          <a:prstGeom prst="rect">
            <a:avLst/>
          </a:prstGeom>
        </p:spPr>
      </p:pic>
      <p:pic>
        <p:nvPicPr>
          <p:cNvPr id="3" name="Picture 2">
            <a:extLst>
              <a:ext uri="{FF2B5EF4-FFF2-40B4-BE49-F238E27FC236}">
                <a16:creationId xmlns:a16="http://schemas.microsoft.com/office/drawing/2014/main" id="{C55C9F3E-BB77-B14E-B454-838F2F6F4620}"/>
              </a:ext>
            </a:extLst>
          </p:cNvPr>
          <p:cNvPicPr>
            <a:picLocks noChangeAspect="1"/>
          </p:cNvPicPr>
          <p:nvPr/>
        </p:nvPicPr>
        <p:blipFill>
          <a:blip r:embed="rId4"/>
          <a:stretch>
            <a:fillRect/>
          </a:stretch>
        </p:blipFill>
        <p:spPr>
          <a:xfrm>
            <a:off x="4587024" y="1347762"/>
            <a:ext cx="2015940" cy="1731177"/>
          </a:xfrm>
          <a:prstGeom prst="rect">
            <a:avLst/>
          </a:prstGeom>
        </p:spPr>
      </p:pic>
      <p:pic>
        <p:nvPicPr>
          <p:cNvPr id="4" name="Picture 3">
            <a:extLst>
              <a:ext uri="{FF2B5EF4-FFF2-40B4-BE49-F238E27FC236}">
                <a16:creationId xmlns:a16="http://schemas.microsoft.com/office/drawing/2014/main" id="{A82B7EA8-0597-8C4B-88F1-5D2399DFA805}"/>
              </a:ext>
            </a:extLst>
          </p:cNvPr>
          <p:cNvPicPr>
            <a:picLocks noChangeAspect="1"/>
          </p:cNvPicPr>
          <p:nvPr/>
        </p:nvPicPr>
        <p:blipFill>
          <a:blip r:embed="rId5"/>
          <a:stretch>
            <a:fillRect/>
          </a:stretch>
        </p:blipFill>
        <p:spPr>
          <a:xfrm>
            <a:off x="7533215" y="643824"/>
            <a:ext cx="2293981" cy="2527267"/>
          </a:xfrm>
          <a:prstGeom prst="rect">
            <a:avLst/>
          </a:prstGeom>
        </p:spPr>
      </p:pic>
      <p:pic>
        <p:nvPicPr>
          <p:cNvPr id="6" name="Picture 5">
            <a:extLst>
              <a:ext uri="{FF2B5EF4-FFF2-40B4-BE49-F238E27FC236}">
                <a16:creationId xmlns:a16="http://schemas.microsoft.com/office/drawing/2014/main" id="{7BDA51A0-D588-9945-9064-3705B21A4001}"/>
              </a:ext>
            </a:extLst>
          </p:cNvPr>
          <p:cNvPicPr>
            <a:picLocks noChangeAspect="1"/>
          </p:cNvPicPr>
          <p:nvPr/>
        </p:nvPicPr>
        <p:blipFill>
          <a:blip r:embed="rId6"/>
          <a:stretch>
            <a:fillRect/>
          </a:stretch>
        </p:blipFill>
        <p:spPr>
          <a:xfrm>
            <a:off x="2885772" y="2967389"/>
            <a:ext cx="2946191" cy="2188740"/>
          </a:xfrm>
          <a:prstGeom prst="rect">
            <a:avLst/>
          </a:prstGeom>
        </p:spPr>
      </p:pic>
      <p:pic>
        <p:nvPicPr>
          <p:cNvPr id="7" name="Picture 6">
            <a:extLst>
              <a:ext uri="{FF2B5EF4-FFF2-40B4-BE49-F238E27FC236}">
                <a16:creationId xmlns:a16="http://schemas.microsoft.com/office/drawing/2014/main" id="{009F11C9-DF75-4C4D-A1B3-04D6BCEFC760}"/>
              </a:ext>
            </a:extLst>
          </p:cNvPr>
          <p:cNvPicPr>
            <a:picLocks noChangeAspect="1"/>
          </p:cNvPicPr>
          <p:nvPr/>
        </p:nvPicPr>
        <p:blipFill>
          <a:blip r:embed="rId7"/>
          <a:stretch>
            <a:fillRect/>
          </a:stretch>
        </p:blipFill>
        <p:spPr>
          <a:xfrm>
            <a:off x="6675310" y="3115212"/>
            <a:ext cx="3335843" cy="2040917"/>
          </a:xfrm>
          <a:prstGeom prst="rect">
            <a:avLst/>
          </a:prstGeom>
        </p:spPr>
      </p:pic>
      <p:pic>
        <p:nvPicPr>
          <p:cNvPr id="8" name="Picture 7">
            <a:extLst>
              <a:ext uri="{FF2B5EF4-FFF2-40B4-BE49-F238E27FC236}">
                <a16:creationId xmlns:a16="http://schemas.microsoft.com/office/drawing/2014/main" id="{65DCCFE8-C7D0-4A43-9359-5F4DD3C39669}"/>
              </a:ext>
            </a:extLst>
          </p:cNvPr>
          <p:cNvPicPr>
            <a:picLocks noChangeAspect="1"/>
          </p:cNvPicPr>
          <p:nvPr/>
        </p:nvPicPr>
        <p:blipFill>
          <a:blip r:embed="rId8"/>
          <a:stretch>
            <a:fillRect/>
          </a:stretch>
        </p:blipFill>
        <p:spPr>
          <a:xfrm>
            <a:off x="6602964" y="5156129"/>
            <a:ext cx="3138435" cy="1612358"/>
          </a:xfrm>
          <a:prstGeom prst="rect">
            <a:avLst/>
          </a:prstGeom>
        </p:spPr>
      </p:pic>
      <p:sp>
        <p:nvSpPr>
          <p:cNvPr id="10" name="TextBox 9">
            <a:extLst>
              <a:ext uri="{FF2B5EF4-FFF2-40B4-BE49-F238E27FC236}">
                <a16:creationId xmlns:a16="http://schemas.microsoft.com/office/drawing/2014/main" id="{2F7887B2-EF20-1746-A799-DAFB229472A2}"/>
              </a:ext>
            </a:extLst>
          </p:cNvPr>
          <p:cNvSpPr txBox="1"/>
          <p:nvPr/>
        </p:nvSpPr>
        <p:spPr>
          <a:xfrm>
            <a:off x="2885772" y="2081292"/>
            <a:ext cx="1411908" cy="461665"/>
          </a:xfrm>
          <a:prstGeom prst="rect">
            <a:avLst/>
          </a:prstGeom>
          <a:noFill/>
        </p:spPr>
        <p:txBody>
          <a:bodyPr wrap="square" rtlCol="0">
            <a:spAutoFit/>
          </a:bodyPr>
          <a:lstStyle/>
          <a:p>
            <a:r>
              <a:rPr lang="en-US" sz="2400" dirty="0"/>
              <a:t>methane</a:t>
            </a:r>
          </a:p>
        </p:txBody>
      </p:sp>
    </p:spTree>
    <p:extLst>
      <p:ext uri="{BB962C8B-B14F-4D97-AF65-F5344CB8AC3E}">
        <p14:creationId xmlns:p14="http://schemas.microsoft.com/office/powerpoint/2010/main" val="17933731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773BCA-9723-974B-8303-BDC44639FC62}"/>
              </a:ext>
            </a:extLst>
          </p:cNvPr>
          <p:cNvSpPr txBox="1"/>
          <p:nvPr/>
        </p:nvSpPr>
        <p:spPr>
          <a:xfrm>
            <a:off x="0" y="0"/>
            <a:ext cx="11189989" cy="461665"/>
          </a:xfrm>
          <a:prstGeom prst="rect">
            <a:avLst/>
          </a:prstGeom>
          <a:solidFill>
            <a:schemeClr val="accent2"/>
          </a:solidFill>
        </p:spPr>
        <p:txBody>
          <a:bodyPr wrap="square" rtlCol="0">
            <a:spAutoFit/>
          </a:bodyPr>
          <a:lstStyle/>
          <a:p>
            <a:r>
              <a:rPr lang="en-US" sz="2400" b="1" dirty="0"/>
              <a:t>There are other hydrocarbons besides methane </a:t>
            </a:r>
          </a:p>
        </p:txBody>
      </p:sp>
      <p:pic>
        <p:nvPicPr>
          <p:cNvPr id="15" name="Picture 14">
            <a:extLst>
              <a:ext uri="{FF2B5EF4-FFF2-40B4-BE49-F238E27FC236}">
                <a16:creationId xmlns:a16="http://schemas.microsoft.com/office/drawing/2014/main" id="{AFC2CE6D-AFCE-0D44-8C12-B9A5501C6CCC}"/>
              </a:ext>
            </a:extLst>
          </p:cNvPr>
          <p:cNvPicPr>
            <a:picLocks noChangeAspect="1"/>
          </p:cNvPicPr>
          <p:nvPr/>
        </p:nvPicPr>
        <p:blipFill rotWithShape="1">
          <a:blip r:embed="rId2"/>
          <a:srcRect t="17500" r="82596" b="5008"/>
          <a:stretch/>
        </p:blipFill>
        <p:spPr>
          <a:xfrm>
            <a:off x="363416" y="1207476"/>
            <a:ext cx="2121877" cy="3927231"/>
          </a:xfrm>
          <a:prstGeom prst="rect">
            <a:avLst/>
          </a:prstGeom>
        </p:spPr>
      </p:pic>
      <p:pic>
        <p:nvPicPr>
          <p:cNvPr id="2" name="Picture 1">
            <a:extLst>
              <a:ext uri="{FF2B5EF4-FFF2-40B4-BE49-F238E27FC236}">
                <a16:creationId xmlns:a16="http://schemas.microsoft.com/office/drawing/2014/main" id="{B5201359-2CCC-A643-B0E3-EB66F16A8974}"/>
              </a:ext>
            </a:extLst>
          </p:cNvPr>
          <p:cNvPicPr>
            <a:picLocks noChangeAspect="1"/>
          </p:cNvPicPr>
          <p:nvPr/>
        </p:nvPicPr>
        <p:blipFill>
          <a:blip r:embed="rId3"/>
          <a:stretch>
            <a:fillRect/>
          </a:stretch>
        </p:blipFill>
        <p:spPr>
          <a:xfrm>
            <a:off x="2713449" y="461665"/>
            <a:ext cx="1905443" cy="1619627"/>
          </a:xfrm>
          <a:prstGeom prst="rect">
            <a:avLst/>
          </a:prstGeom>
        </p:spPr>
      </p:pic>
      <p:pic>
        <p:nvPicPr>
          <p:cNvPr id="3" name="Picture 2">
            <a:extLst>
              <a:ext uri="{FF2B5EF4-FFF2-40B4-BE49-F238E27FC236}">
                <a16:creationId xmlns:a16="http://schemas.microsoft.com/office/drawing/2014/main" id="{C55C9F3E-BB77-B14E-B454-838F2F6F4620}"/>
              </a:ext>
            </a:extLst>
          </p:cNvPr>
          <p:cNvPicPr>
            <a:picLocks noChangeAspect="1"/>
          </p:cNvPicPr>
          <p:nvPr/>
        </p:nvPicPr>
        <p:blipFill>
          <a:blip r:embed="rId4"/>
          <a:stretch>
            <a:fillRect/>
          </a:stretch>
        </p:blipFill>
        <p:spPr>
          <a:xfrm>
            <a:off x="4587024" y="1347762"/>
            <a:ext cx="2015940" cy="1731177"/>
          </a:xfrm>
          <a:prstGeom prst="rect">
            <a:avLst/>
          </a:prstGeom>
        </p:spPr>
      </p:pic>
      <p:pic>
        <p:nvPicPr>
          <p:cNvPr id="4" name="Picture 3">
            <a:extLst>
              <a:ext uri="{FF2B5EF4-FFF2-40B4-BE49-F238E27FC236}">
                <a16:creationId xmlns:a16="http://schemas.microsoft.com/office/drawing/2014/main" id="{A82B7EA8-0597-8C4B-88F1-5D2399DFA805}"/>
              </a:ext>
            </a:extLst>
          </p:cNvPr>
          <p:cNvPicPr>
            <a:picLocks noChangeAspect="1"/>
          </p:cNvPicPr>
          <p:nvPr/>
        </p:nvPicPr>
        <p:blipFill>
          <a:blip r:embed="rId5"/>
          <a:stretch>
            <a:fillRect/>
          </a:stretch>
        </p:blipFill>
        <p:spPr>
          <a:xfrm>
            <a:off x="7533215" y="643824"/>
            <a:ext cx="2293981" cy="2527267"/>
          </a:xfrm>
          <a:prstGeom prst="rect">
            <a:avLst/>
          </a:prstGeom>
        </p:spPr>
      </p:pic>
      <p:pic>
        <p:nvPicPr>
          <p:cNvPr id="6" name="Picture 5">
            <a:extLst>
              <a:ext uri="{FF2B5EF4-FFF2-40B4-BE49-F238E27FC236}">
                <a16:creationId xmlns:a16="http://schemas.microsoft.com/office/drawing/2014/main" id="{7BDA51A0-D588-9945-9064-3705B21A4001}"/>
              </a:ext>
            </a:extLst>
          </p:cNvPr>
          <p:cNvPicPr>
            <a:picLocks noChangeAspect="1"/>
          </p:cNvPicPr>
          <p:nvPr/>
        </p:nvPicPr>
        <p:blipFill>
          <a:blip r:embed="rId6"/>
          <a:stretch>
            <a:fillRect/>
          </a:stretch>
        </p:blipFill>
        <p:spPr>
          <a:xfrm>
            <a:off x="2885772" y="2967389"/>
            <a:ext cx="2946191" cy="2188740"/>
          </a:xfrm>
          <a:prstGeom prst="rect">
            <a:avLst/>
          </a:prstGeom>
        </p:spPr>
      </p:pic>
      <p:pic>
        <p:nvPicPr>
          <p:cNvPr id="7" name="Picture 6">
            <a:extLst>
              <a:ext uri="{FF2B5EF4-FFF2-40B4-BE49-F238E27FC236}">
                <a16:creationId xmlns:a16="http://schemas.microsoft.com/office/drawing/2014/main" id="{009F11C9-DF75-4C4D-A1B3-04D6BCEFC760}"/>
              </a:ext>
            </a:extLst>
          </p:cNvPr>
          <p:cNvPicPr>
            <a:picLocks noChangeAspect="1"/>
          </p:cNvPicPr>
          <p:nvPr/>
        </p:nvPicPr>
        <p:blipFill>
          <a:blip r:embed="rId7"/>
          <a:stretch>
            <a:fillRect/>
          </a:stretch>
        </p:blipFill>
        <p:spPr>
          <a:xfrm>
            <a:off x="6675310" y="3115212"/>
            <a:ext cx="3335843" cy="2040917"/>
          </a:xfrm>
          <a:prstGeom prst="rect">
            <a:avLst/>
          </a:prstGeom>
        </p:spPr>
      </p:pic>
      <p:pic>
        <p:nvPicPr>
          <p:cNvPr id="8" name="Picture 7">
            <a:extLst>
              <a:ext uri="{FF2B5EF4-FFF2-40B4-BE49-F238E27FC236}">
                <a16:creationId xmlns:a16="http://schemas.microsoft.com/office/drawing/2014/main" id="{65DCCFE8-C7D0-4A43-9359-5F4DD3C39669}"/>
              </a:ext>
            </a:extLst>
          </p:cNvPr>
          <p:cNvPicPr>
            <a:picLocks noChangeAspect="1"/>
          </p:cNvPicPr>
          <p:nvPr/>
        </p:nvPicPr>
        <p:blipFill>
          <a:blip r:embed="rId8"/>
          <a:stretch>
            <a:fillRect/>
          </a:stretch>
        </p:blipFill>
        <p:spPr>
          <a:xfrm>
            <a:off x="6602964" y="5156129"/>
            <a:ext cx="3138435" cy="1612358"/>
          </a:xfrm>
          <a:prstGeom prst="rect">
            <a:avLst/>
          </a:prstGeom>
        </p:spPr>
      </p:pic>
      <p:sp>
        <p:nvSpPr>
          <p:cNvPr id="9" name="TextBox 8">
            <a:extLst>
              <a:ext uri="{FF2B5EF4-FFF2-40B4-BE49-F238E27FC236}">
                <a16:creationId xmlns:a16="http://schemas.microsoft.com/office/drawing/2014/main" id="{316B0F38-55B6-B443-B5A8-A534B9AB13AE}"/>
              </a:ext>
            </a:extLst>
          </p:cNvPr>
          <p:cNvSpPr txBox="1"/>
          <p:nvPr/>
        </p:nvSpPr>
        <p:spPr>
          <a:xfrm>
            <a:off x="2885772" y="2081292"/>
            <a:ext cx="1411908" cy="461665"/>
          </a:xfrm>
          <a:prstGeom prst="rect">
            <a:avLst/>
          </a:prstGeom>
          <a:noFill/>
        </p:spPr>
        <p:txBody>
          <a:bodyPr wrap="square" rtlCol="0">
            <a:spAutoFit/>
          </a:bodyPr>
          <a:lstStyle/>
          <a:p>
            <a:r>
              <a:rPr lang="en-US" sz="2400" dirty="0"/>
              <a:t>methane</a:t>
            </a:r>
          </a:p>
        </p:txBody>
      </p:sp>
      <p:sp>
        <p:nvSpPr>
          <p:cNvPr id="11" name="TextBox 10">
            <a:extLst>
              <a:ext uri="{FF2B5EF4-FFF2-40B4-BE49-F238E27FC236}">
                <a16:creationId xmlns:a16="http://schemas.microsoft.com/office/drawing/2014/main" id="{72FC42EB-4720-4B45-97F5-EA299604634A}"/>
              </a:ext>
            </a:extLst>
          </p:cNvPr>
          <p:cNvSpPr txBox="1"/>
          <p:nvPr/>
        </p:nvSpPr>
        <p:spPr>
          <a:xfrm>
            <a:off x="5126009" y="1116929"/>
            <a:ext cx="1411908" cy="461665"/>
          </a:xfrm>
          <a:prstGeom prst="rect">
            <a:avLst/>
          </a:prstGeom>
          <a:noFill/>
        </p:spPr>
        <p:txBody>
          <a:bodyPr wrap="square" rtlCol="0">
            <a:spAutoFit/>
          </a:bodyPr>
          <a:lstStyle/>
          <a:p>
            <a:r>
              <a:rPr lang="en-US" sz="2400" dirty="0"/>
              <a:t>ethane</a:t>
            </a:r>
          </a:p>
        </p:txBody>
      </p:sp>
      <p:sp>
        <p:nvSpPr>
          <p:cNvPr id="12" name="TextBox 11">
            <a:extLst>
              <a:ext uri="{FF2B5EF4-FFF2-40B4-BE49-F238E27FC236}">
                <a16:creationId xmlns:a16="http://schemas.microsoft.com/office/drawing/2014/main" id="{CC7CEDD9-571C-A241-9167-7DB3B024B682}"/>
              </a:ext>
            </a:extLst>
          </p:cNvPr>
          <p:cNvSpPr txBox="1"/>
          <p:nvPr/>
        </p:nvSpPr>
        <p:spPr>
          <a:xfrm>
            <a:off x="9382994" y="2036847"/>
            <a:ext cx="1411908" cy="461665"/>
          </a:xfrm>
          <a:prstGeom prst="rect">
            <a:avLst/>
          </a:prstGeom>
          <a:noFill/>
        </p:spPr>
        <p:txBody>
          <a:bodyPr wrap="square" rtlCol="0">
            <a:spAutoFit/>
          </a:bodyPr>
          <a:lstStyle/>
          <a:p>
            <a:r>
              <a:rPr lang="en-US" sz="2400" dirty="0"/>
              <a:t>propane</a:t>
            </a:r>
          </a:p>
        </p:txBody>
      </p:sp>
      <p:sp>
        <p:nvSpPr>
          <p:cNvPr id="13" name="TextBox 12">
            <a:extLst>
              <a:ext uri="{FF2B5EF4-FFF2-40B4-BE49-F238E27FC236}">
                <a16:creationId xmlns:a16="http://schemas.microsoft.com/office/drawing/2014/main" id="{C8C32B1B-F604-AD4B-AD02-350C441D752E}"/>
              </a:ext>
            </a:extLst>
          </p:cNvPr>
          <p:cNvSpPr txBox="1"/>
          <p:nvPr/>
        </p:nvSpPr>
        <p:spPr>
          <a:xfrm>
            <a:off x="3604973" y="5118896"/>
            <a:ext cx="1411908" cy="461665"/>
          </a:xfrm>
          <a:prstGeom prst="rect">
            <a:avLst/>
          </a:prstGeom>
          <a:noFill/>
        </p:spPr>
        <p:txBody>
          <a:bodyPr wrap="square" rtlCol="0">
            <a:spAutoFit/>
          </a:bodyPr>
          <a:lstStyle/>
          <a:p>
            <a:r>
              <a:rPr lang="en-US" sz="2400" dirty="0"/>
              <a:t>butane</a:t>
            </a:r>
          </a:p>
        </p:txBody>
      </p:sp>
      <p:sp>
        <p:nvSpPr>
          <p:cNvPr id="14" name="TextBox 13">
            <a:extLst>
              <a:ext uri="{FF2B5EF4-FFF2-40B4-BE49-F238E27FC236}">
                <a16:creationId xmlns:a16="http://schemas.microsoft.com/office/drawing/2014/main" id="{074D1CC3-860B-A041-8D15-2065EBAEE77B}"/>
              </a:ext>
            </a:extLst>
          </p:cNvPr>
          <p:cNvSpPr txBox="1"/>
          <p:nvPr/>
        </p:nvSpPr>
        <p:spPr>
          <a:xfrm>
            <a:off x="9848107" y="3928044"/>
            <a:ext cx="1411908" cy="461665"/>
          </a:xfrm>
          <a:prstGeom prst="rect">
            <a:avLst/>
          </a:prstGeom>
          <a:noFill/>
        </p:spPr>
        <p:txBody>
          <a:bodyPr wrap="square" rtlCol="0">
            <a:spAutoFit/>
          </a:bodyPr>
          <a:lstStyle/>
          <a:p>
            <a:r>
              <a:rPr lang="en-US" sz="2400" dirty="0"/>
              <a:t>pentane</a:t>
            </a:r>
          </a:p>
        </p:txBody>
      </p:sp>
    </p:spTree>
    <p:extLst>
      <p:ext uri="{BB962C8B-B14F-4D97-AF65-F5344CB8AC3E}">
        <p14:creationId xmlns:p14="http://schemas.microsoft.com/office/powerpoint/2010/main" val="3955947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773BCA-9723-974B-8303-BDC44639FC62}"/>
              </a:ext>
            </a:extLst>
          </p:cNvPr>
          <p:cNvSpPr txBox="1"/>
          <p:nvPr/>
        </p:nvSpPr>
        <p:spPr>
          <a:xfrm>
            <a:off x="0" y="0"/>
            <a:ext cx="11189989" cy="461665"/>
          </a:xfrm>
          <a:prstGeom prst="rect">
            <a:avLst/>
          </a:prstGeom>
          <a:solidFill>
            <a:schemeClr val="accent2"/>
          </a:solidFill>
        </p:spPr>
        <p:txBody>
          <a:bodyPr wrap="square" rtlCol="0">
            <a:spAutoFit/>
          </a:bodyPr>
          <a:lstStyle/>
          <a:p>
            <a:r>
              <a:rPr lang="en-US" sz="2400" b="1" dirty="0"/>
              <a:t>There are other hydrocarbons besides methane </a:t>
            </a:r>
          </a:p>
        </p:txBody>
      </p:sp>
      <p:pic>
        <p:nvPicPr>
          <p:cNvPr id="15" name="Picture 14">
            <a:extLst>
              <a:ext uri="{FF2B5EF4-FFF2-40B4-BE49-F238E27FC236}">
                <a16:creationId xmlns:a16="http://schemas.microsoft.com/office/drawing/2014/main" id="{AFC2CE6D-AFCE-0D44-8C12-B9A5501C6CCC}"/>
              </a:ext>
            </a:extLst>
          </p:cNvPr>
          <p:cNvPicPr>
            <a:picLocks noChangeAspect="1"/>
          </p:cNvPicPr>
          <p:nvPr/>
        </p:nvPicPr>
        <p:blipFill rotWithShape="1">
          <a:blip r:embed="rId2"/>
          <a:srcRect t="17500" r="82596" b="5008"/>
          <a:stretch/>
        </p:blipFill>
        <p:spPr>
          <a:xfrm>
            <a:off x="363416" y="1207476"/>
            <a:ext cx="2121877" cy="3927231"/>
          </a:xfrm>
          <a:prstGeom prst="rect">
            <a:avLst/>
          </a:prstGeom>
        </p:spPr>
      </p:pic>
      <p:pic>
        <p:nvPicPr>
          <p:cNvPr id="2" name="Picture 1">
            <a:extLst>
              <a:ext uri="{FF2B5EF4-FFF2-40B4-BE49-F238E27FC236}">
                <a16:creationId xmlns:a16="http://schemas.microsoft.com/office/drawing/2014/main" id="{B5201359-2CCC-A643-B0E3-EB66F16A8974}"/>
              </a:ext>
            </a:extLst>
          </p:cNvPr>
          <p:cNvPicPr>
            <a:picLocks noChangeAspect="1"/>
          </p:cNvPicPr>
          <p:nvPr/>
        </p:nvPicPr>
        <p:blipFill>
          <a:blip r:embed="rId3"/>
          <a:stretch>
            <a:fillRect/>
          </a:stretch>
        </p:blipFill>
        <p:spPr>
          <a:xfrm>
            <a:off x="2713449" y="461665"/>
            <a:ext cx="1905443" cy="1619627"/>
          </a:xfrm>
          <a:prstGeom prst="rect">
            <a:avLst/>
          </a:prstGeom>
        </p:spPr>
      </p:pic>
      <p:pic>
        <p:nvPicPr>
          <p:cNvPr id="3" name="Picture 2">
            <a:extLst>
              <a:ext uri="{FF2B5EF4-FFF2-40B4-BE49-F238E27FC236}">
                <a16:creationId xmlns:a16="http://schemas.microsoft.com/office/drawing/2014/main" id="{C55C9F3E-BB77-B14E-B454-838F2F6F4620}"/>
              </a:ext>
            </a:extLst>
          </p:cNvPr>
          <p:cNvPicPr>
            <a:picLocks noChangeAspect="1"/>
          </p:cNvPicPr>
          <p:nvPr/>
        </p:nvPicPr>
        <p:blipFill>
          <a:blip r:embed="rId4"/>
          <a:stretch>
            <a:fillRect/>
          </a:stretch>
        </p:blipFill>
        <p:spPr>
          <a:xfrm>
            <a:off x="4587024" y="1347762"/>
            <a:ext cx="2015940" cy="1731177"/>
          </a:xfrm>
          <a:prstGeom prst="rect">
            <a:avLst/>
          </a:prstGeom>
        </p:spPr>
      </p:pic>
      <p:pic>
        <p:nvPicPr>
          <p:cNvPr id="4" name="Picture 3">
            <a:extLst>
              <a:ext uri="{FF2B5EF4-FFF2-40B4-BE49-F238E27FC236}">
                <a16:creationId xmlns:a16="http://schemas.microsoft.com/office/drawing/2014/main" id="{A82B7EA8-0597-8C4B-88F1-5D2399DFA805}"/>
              </a:ext>
            </a:extLst>
          </p:cNvPr>
          <p:cNvPicPr>
            <a:picLocks noChangeAspect="1"/>
          </p:cNvPicPr>
          <p:nvPr/>
        </p:nvPicPr>
        <p:blipFill>
          <a:blip r:embed="rId5"/>
          <a:stretch>
            <a:fillRect/>
          </a:stretch>
        </p:blipFill>
        <p:spPr>
          <a:xfrm>
            <a:off x="7533215" y="643824"/>
            <a:ext cx="2293981" cy="2527267"/>
          </a:xfrm>
          <a:prstGeom prst="rect">
            <a:avLst/>
          </a:prstGeom>
        </p:spPr>
      </p:pic>
      <p:pic>
        <p:nvPicPr>
          <p:cNvPr id="6" name="Picture 5">
            <a:extLst>
              <a:ext uri="{FF2B5EF4-FFF2-40B4-BE49-F238E27FC236}">
                <a16:creationId xmlns:a16="http://schemas.microsoft.com/office/drawing/2014/main" id="{7BDA51A0-D588-9945-9064-3705B21A4001}"/>
              </a:ext>
            </a:extLst>
          </p:cNvPr>
          <p:cNvPicPr>
            <a:picLocks noChangeAspect="1"/>
          </p:cNvPicPr>
          <p:nvPr/>
        </p:nvPicPr>
        <p:blipFill>
          <a:blip r:embed="rId6"/>
          <a:stretch>
            <a:fillRect/>
          </a:stretch>
        </p:blipFill>
        <p:spPr>
          <a:xfrm>
            <a:off x="2885772" y="2967389"/>
            <a:ext cx="2946191" cy="2188740"/>
          </a:xfrm>
          <a:prstGeom prst="rect">
            <a:avLst/>
          </a:prstGeom>
        </p:spPr>
      </p:pic>
      <p:pic>
        <p:nvPicPr>
          <p:cNvPr id="7" name="Picture 6">
            <a:extLst>
              <a:ext uri="{FF2B5EF4-FFF2-40B4-BE49-F238E27FC236}">
                <a16:creationId xmlns:a16="http://schemas.microsoft.com/office/drawing/2014/main" id="{009F11C9-DF75-4C4D-A1B3-04D6BCEFC760}"/>
              </a:ext>
            </a:extLst>
          </p:cNvPr>
          <p:cNvPicPr>
            <a:picLocks noChangeAspect="1"/>
          </p:cNvPicPr>
          <p:nvPr/>
        </p:nvPicPr>
        <p:blipFill>
          <a:blip r:embed="rId7"/>
          <a:stretch>
            <a:fillRect/>
          </a:stretch>
        </p:blipFill>
        <p:spPr>
          <a:xfrm>
            <a:off x="6675310" y="3115212"/>
            <a:ext cx="3335843" cy="2040917"/>
          </a:xfrm>
          <a:prstGeom prst="rect">
            <a:avLst/>
          </a:prstGeom>
        </p:spPr>
      </p:pic>
      <p:pic>
        <p:nvPicPr>
          <p:cNvPr id="8" name="Picture 7">
            <a:extLst>
              <a:ext uri="{FF2B5EF4-FFF2-40B4-BE49-F238E27FC236}">
                <a16:creationId xmlns:a16="http://schemas.microsoft.com/office/drawing/2014/main" id="{65DCCFE8-C7D0-4A43-9359-5F4DD3C39669}"/>
              </a:ext>
            </a:extLst>
          </p:cNvPr>
          <p:cNvPicPr>
            <a:picLocks noChangeAspect="1"/>
          </p:cNvPicPr>
          <p:nvPr/>
        </p:nvPicPr>
        <p:blipFill>
          <a:blip r:embed="rId8"/>
          <a:stretch>
            <a:fillRect/>
          </a:stretch>
        </p:blipFill>
        <p:spPr>
          <a:xfrm>
            <a:off x="6602964" y="5156129"/>
            <a:ext cx="3138435" cy="1612358"/>
          </a:xfrm>
          <a:prstGeom prst="rect">
            <a:avLst/>
          </a:prstGeom>
        </p:spPr>
      </p:pic>
      <p:sp>
        <p:nvSpPr>
          <p:cNvPr id="9" name="TextBox 8">
            <a:extLst>
              <a:ext uri="{FF2B5EF4-FFF2-40B4-BE49-F238E27FC236}">
                <a16:creationId xmlns:a16="http://schemas.microsoft.com/office/drawing/2014/main" id="{316B0F38-55B6-B443-B5A8-A534B9AB13AE}"/>
              </a:ext>
            </a:extLst>
          </p:cNvPr>
          <p:cNvSpPr txBox="1"/>
          <p:nvPr/>
        </p:nvSpPr>
        <p:spPr>
          <a:xfrm>
            <a:off x="2885772" y="2081292"/>
            <a:ext cx="1411908" cy="461665"/>
          </a:xfrm>
          <a:prstGeom prst="rect">
            <a:avLst/>
          </a:prstGeom>
          <a:noFill/>
        </p:spPr>
        <p:txBody>
          <a:bodyPr wrap="square" rtlCol="0">
            <a:spAutoFit/>
          </a:bodyPr>
          <a:lstStyle/>
          <a:p>
            <a:r>
              <a:rPr lang="en-US" sz="2400" dirty="0"/>
              <a:t>methane</a:t>
            </a:r>
          </a:p>
        </p:txBody>
      </p:sp>
      <p:sp>
        <p:nvSpPr>
          <p:cNvPr id="11" name="TextBox 10">
            <a:extLst>
              <a:ext uri="{FF2B5EF4-FFF2-40B4-BE49-F238E27FC236}">
                <a16:creationId xmlns:a16="http://schemas.microsoft.com/office/drawing/2014/main" id="{72FC42EB-4720-4B45-97F5-EA299604634A}"/>
              </a:ext>
            </a:extLst>
          </p:cNvPr>
          <p:cNvSpPr txBox="1"/>
          <p:nvPr/>
        </p:nvSpPr>
        <p:spPr>
          <a:xfrm>
            <a:off x="5126009" y="1116929"/>
            <a:ext cx="1411908" cy="461665"/>
          </a:xfrm>
          <a:prstGeom prst="rect">
            <a:avLst/>
          </a:prstGeom>
          <a:noFill/>
        </p:spPr>
        <p:txBody>
          <a:bodyPr wrap="square" rtlCol="0">
            <a:spAutoFit/>
          </a:bodyPr>
          <a:lstStyle/>
          <a:p>
            <a:r>
              <a:rPr lang="en-US" sz="2400" dirty="0"/>
              <a:t>ethane</a:t>
            </a:r>
          </a:p>
        </p:txBody>
      </p:sp>
      <p:sp>
        <p:nvSpPr>
          <p:cNvPr id="12" name="TextBox 11">
            <a:extLst>
              <a:ext uri="{FF2B5EF4-FFF2-40B4-BE49-F238E27FC236}">
                <a16:creationId xmlns:a16="http://schemas.microsoft.com/office/drawing/2014/main" id="{CC7CEDD9-571C-A241-9167-7DB3B024B682}"/>
              </a:ext>
            </a:extLst>
          </p:cNvPr>
          <p:cNvSpPr txBox="1"/>
          <p:nvPr/>
        </p:nvSpPr>
        <p:spPr>
          <a:xfrm>
            <a:off x="9382994" y="2036847"/>
            <a:ext cx="1411908" cy="461665"/>
          </a:xfrm>
          <a:prstGeom prst="rect">
            <a:avLst/>
          </a:prstGeom>
          <a:noFill/>
        </p:spPr>
        <p:txBody>
          <a:bodyPr wrap="square" rtlCol="0">
            <a:spAutoFit/>
          </a:bodyPr>
          <a:lstStyle/>
          <a:p>
            <a:r>
              <a:rPr lang="en-US" sz="2400" dirty="0"/>
              <a:t>propane</a:t>
            </a:r>
          </a:p>
        </p:txBody>
      </p:sp>
      <p:sp>
        <p:nvSpPr>
          <p:cNvPr id="13" name="TextBox 12">
            <a:extLst>
              <a:ext uri="{FF2B5EF4-FFF2-40B4-BE49-F238E27FC236}">
                <a16:creationId xmlns:a16="http://schemas.microsoft.com/office/drawing/2014/main" id="{C8C32B1B-F604-AD4B-AD02-350C441D752E}"/>
              </a:ext>
            </a:extLst>
          </p:cNvPr>
          <p:cNvSpPr txBox="1"/>
          <p:nvPr/>
        </p:nvSpPr>
        <p:spPr>
          <a:xfrm>
            <a:off x="3604973" y="5118896"/>
            <a:ext cx="1411908" cy="461665"/>
          </a:xfrm>
          <a:prstGeom prst="rect">
            <a:avLst/>
          </a:prstGeom>
          <a:noFill/>
        </p:spPr>
        <p:txBody>
          <a:bodyPr wrap="square" rtlCol="0">
            <a:spAutoFit/>
          </a:bodyPr>
          <a:lstStyle/>
          <a:p>
            <a:r>
              <a:rPr lang="en-US" sz="2400" dirty="0"/>
              <a:t>butane</a:t>
            </a:r>
          </a:p>
        </p:txBody>
      </p:sp>
      <p:sp>
        <p:nvSpPr>
          <p:cNvPr id="14" name="TextBox 13">
            <a:extLst>
              <a:ext uri="{FF2B5EF4-FFF2-40B4-BE49-F238E27FC236}">
                <a16:creationId xmlns:a16="http://schemas.microsoft.com/office/drawing/2014/main" id="{074D1CC3-860B-A041-8D15-2065EBAEE77B}"/>
              </a:ext>
            </a:extLst>
          </p:cNvPr>
          <p:cNvSpPr txBox="1"/>
          <p:nvPr/>
        </p:nvSpPr>
        <p:spPr>
          <a:xfrm>
            <a:off x="9848107" y="3928044"/>
            <a:ext cx="1411908" cy="461665"/>
          </a:xfrm>
          <a:prstGeom prst="rect">
            <a:avLst/>
          </a:prstGeom>
          <a:noFill/>
        </p:spPr>
        <p:txBody>
          <a:bodyPr wrap="square" rtlCol="0">
            <a:spAutoFit/>
          </a:bodyPr>
          <a:lstStyle/>
          <a:p>
            <a:r>
              <a:rPr lang="en-US" sz="2400" dirty="0"/>
              <a:t>pentane</a:t>
            </a:r>
          </a:p>
        </p:txBody>
      </p:sp>
      <p:sp>
        <p:nvSpPr>
          <p:cNvPr id="16" name="TextBox 15">
            <a:extLst>
              <a:ext uri="{FF2B5EF4-FFF2-40B4-BE49-F238E27FC236}">
                <a16:creationId xmlns:a16="http://schemas.microsoft.com/office/drawing/2014/main" id="{B2F836D9-3D5E-F645-B789-33C00C3B7263}"/>
              </a:ext>
            </a:extLst>
          </p:cNvPr>
          <p:cNvSpPr txBox="1"/>
          <p:nvPr/>
        </p:nvSpPr>
        <p:spPr>
          <a:xfrm>
            <a:off x="660840" y="5903726"/>
            <a:ext cx="6143624" cy="461665"/>
          </a:xfrm>
          <a:prstGeom prst="rect">
            <a:avLst/>
          </a:prstGeom>
          <a:noFill/>
        </p:spPr>
        <p:txBody>
          <a:bodyPr wrap="square">
            <a:spAutoFit/>
          </a:bodyPr>
          <a:lstStyle/>
          <a:p>
            <a:r>
              <a:rPr lang="en-US" sz="2400" dirty="0"/>
              <a:t>“Mary eats plums before pizza”</a:t>
            </a:r>
          </a:p>
        </p:txBody>
      </p:sp>
    </p:spTree>
    <p:extLst>
      <p:ext uri="{BB962C8B-B14F-4D97-AF65-F5344CB8AC3E}">
        <p14:creationId xmlns:p14="http://schemas.microsoft.com/office/powerpoint/2010/main" val="1495958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773BCA-9723-974B-8303-BDC44639FC62}"/>
              </a:ext>
            </a:extLst>
          </p:cNvPr>
          <p:cNvSpPr txBox="1"/>
          <p:nvPr/>
        </p:nvSpPr>
        <p:spPr>
          <a:xfrm>
            <a:off x="0" y="0"/>
            <a:ext cx="11189989" cy="461665"/>
          </a:xfrm>
          <a:prstGeom prst="rect">
            <a:avLst/>
          </a:prstGeom>
          <a:solidFill>
            <a:schemeClr val="accent2"/>
          </a:solidFill>
        </p:spPr>
        <p:txBody>
          <a:bodyPr wrap="square" rtlCol="0">
            <a:spAutoFit/>
          </a:bodyPr>
          <a:lstStyle/>
          <a:p>
            <a:r>
              <a:rPr lang="en-US" sz="2400" b="1" dirty="0"/>
              <a:t>When other hydrocarbons burn …</a:t>
            </a:r>
          </a:p>
        </p:txBody>
      </p:sp>
      <p:sp>
        <p:nvSpPr>
          <p:cNvPr id="9" name="Rectangle 8">
            <a:extLst>
              <a:ext uri="{FF2B5EF4-FFF2-40B4-BE49-F238E27FC236}">
                <a16:creationId xmlns:a16="http://schemas.microsoft.com/office/drawing/2014/main" id="{F3318196-F7FB-2040-8D72-BC92A5A39A5C}"/>
              </a:ext>
            </a:extLst>
          </p:cNvPr>
          <p:cNvSpPr/>
          <p:nvPr/>
        </p:nvSpPr>
        <p:spPr>
          <a:xfrm>
            <a:off x="6226906" y="1620810"/>
            <a:ext cx="4043607" cy="461665"/>
          </a:xfrm>
          <a:prstGeom prst="rect">
            <a:avLst/>
          </a:prstGeom>
        </p:spPr>
        <p:txBody>
          <a:bodyPr wrap="none">
            <a:spAutoFit/>
          </a:bodyPr>
          <a:lstStyle/>
          <a:p>
            <a:r>
              <a:rPr lang="en-US" sz="2400" dirty="0"/>
              <a:t>2C</a:t>
            </a:r>
            <a:r>
              <a:rPr lang="en-US" sz="2400" baseline="-25000" dirty="0"/>
              <a:t>2</a:t>
            </a:r>
            <a:r>
              <a:rPr lang="en-US" sz="2400" dirty="0"/>
              <a:t>H</a:t>
            </a:r>
            <a:r>
              <a:rPr lang="en-US" sz="2400" baseline="-25000" dirty="0"/>
              <a:t>6</a:t>
            </a:r>
            <a:r>
              <a:rPr lang="en-US" sz="2400" dirty="0"/>
              <a:t> +7O</a:t>
            </a:r>
            <a:r>
              <a:rPr lang="en-US" sz="2400" baseline="-25000" dirty="0"/>
              <a:t>2</a:t>
            </a:r>
            <a:r>
              <a:rPr lang="en-US" sz="2400" dirty="0"/>
              <a:t> </a:t>
            </a:r>
            <a:r>
              <a:rPr lang="en-US" sz="2400" dirty="0">
                <a:sym typeface="Wingdings" pitchFamily="2" charset="2"/>
              </a:rPr>
              <a:t> __ CO</a:t>
            </a:r>
            <a:r>
              <a:rPr lang="en-US" sz="2400" baseline="-25000" dirty="0">
                <a:sym typeface="Wingdings" pitchFamily="2" charset="2"/>
              </a:rPr>
              <a:t>2</a:t>
            </a:r>
            <a:r>
              <a:rPr lang="en-US" sz="2400" dirty="0">
                <a:sym typeface="Wingdings" pitchFamily="2" charset="2"/>
              </a:rPr>
              <a:t> + __ H</a:t>
            </a:r>
            <a:r>
              <a:rPr lang="en-US" sz="2400" baseline="-25000" dirty="0">
                <a:sym typeface="Wingdings" pitchFamily="2" charset="2"/>
              </a:rPr>
              <a:t>2</a:t>
            </a:r>
            <a:r>
              <a:rPr lang="en-US" sz="2400" dirty="0">
                <a:sym typeface="Wingdings" pitchFamily="2" charset="2"/>
              </a:rPr>
              <a:t>O</a:t>
            </a:r>
            <a:endParaRPr lang="en-US" sz="2400" dirty="0"/>
          </a:p>
        </p:txBody>
      </p:sp>
      <p:pic>
        <p:nvPicPr>
          <p:cNvPr id="10" name="Picture 9">
            <a:extLst>
              <a:ext uri="{FF2B5EF4-FFF2-40B4-BE49-F238E27FC236}">
                <a16:creationId xmlns:a16="http://schemas.microsoft.com/office/drawing/2014/main" id="{E1FA4052-4443-264D-9BAA-1803BA0C3F75}"/>
              </a:ext>
            </a:extLst>
          </p:cNvPr>
          <p:cNvPicPr>
            <a:picLocks noChangeAspect="1"/>
          </p:cNvPicPr>
          <p:nvPr/>
        </p:nvPicPr>
        <p:blipFill>
          <a:blip r:embed="rId2"/>
          <a:stretch>
            <a:fillRect/>
          </a:stretch>
        </p:blipFill>
        <p:spPr>
          <a:xfrm>
            <a:off x="117894" y="1044329"/>
            <a:ext cx="1463040" cy="1256377"/>
          </a:xfrm>
          <a:prstGeom prst="rect">
            <a:avLst/>
          </a:prstGeom>
        </p:spPr>
      </p:pic>
      <p:pic>
        <p:nvPicPr>
          <p:cNvPr id="11" name="Picture 10">
            <a:extLst>
              <a:ext uri="{FF2B5EF4-FFF2-40B4-BE49-F238E27FC236}">
                <a16:creationId xmlns:a16="http://schemas.microsoft.com/office/drawing/2014/main" id="{CCD1C343-9528-2E42-B2ED-5B1733955280}"/>
              </a:ext>
            </a:extLst>
          </p:cNvPr>
          <p:cNvPicPr>
            <a:picLocks noChangeAspect="1"/>
          </p:cNvPicPr>
          <p:nvPr/>
        </p:nvPicPr>
        <p:blipFill>
          <a:blip r:embed="rId2"/>
          <a:stretch>
            <a:fillRect/>
          </a:stretch>
        </p:blipFill>
        <p:spPr>
          <a:xfrm>
            <a:off x="1857384" y="1081018"/>
            <a:ext cx="1463040" cy="1256377"/>
          </a:xfrm>
          <a:prstGeom prst="rect">
            <a:avLst/>
          </a:prstGeom>
        </p:spPr>
      </p:pic>
      <p:pic>
        <p:nvPicPr>
          <p:cNvPr id="12" name="Picture 11">
            <a:extLst>
              <a:ext uri="{FF2B5EF4-FFF2-40B4-BE49-F238E27FC236}">
                <a16:creationId xmlns:a16="http://schemas.microsoft.com/office/drawing/2014/main" id="{5256F285-9A70-BE43-8A20-D9E681EAA564}"/>
              </a:ext>
            </a:extLst>
          </p:cNvPr>
          <p:cNvPicPr>
            <a:picLocks noChangeAspect="1"/>
          </p:cNvPicPr>
          <p:nvPr/>
        </p:nvPicPr>
        <p:blipFill rotWithShape="1">
          <a:blip r:embed="rId3"/>
          <a:srcRect l="30469" r="57531"/>
          <a:stretch/>
        </p:blipFill>
        <p:spPr>
          <a:xfrm>
            <a:off x="117894" y="2465504"/>
            <a:ext cx="1463040" cy="1360557"/>
          </a:xfrm>
          <a:prstGeom prst="rect">
            <a:avLst/>
          </a:prstGeom>
        </p:spPr>
      </p:pic>
      <p:pic>
        <p:nvPicPr>
          <p:cNvPr id="13" name="Picture 12">
            <a:extLst>
              <a:ext uri="{FF2B5EF4-FFF2-40B4-BE49-F238E27FC236}">
                <a16:creationId xmlns:a16="http://schemas.microsoft.com/office/drawing/2014/main" id="{E49D64B2-8E7C-D24A-AE3D-440998C477FE}"/>
              </a:ext>
            </a:extLst>
          </p:cNvPr>
          <p:cNvPicPr>
            <a:picLocks noChangeAspect="1"/>
          </p:cNvPicPr>
          <p:nvPr/>
        </p:nvPicPr>
        <p:blipFill rotWithShape="1">
          <a:blip r:embed="rId3"/>
          <a:srcRect l="30469" r="57531"/>
          <a:stretch/>
        </p:blipFill>
        <p:spPr>
          <a:xfrm>
            <a:off x="1733334" y="2859731"/>
            <a:ext cx="1463040" cy="1360557"/>
          </a:xfrm>
          <a:prstGeom prst="rect">
            <a:avLst/>
          </a:prstGeom>
        </p:spPr>
      </p:pic>
      <p:pic>
        <p:nvPicPr>
          <p:cNvPr id="14" name="Picture 13">
            <a:extLst>
              <a:ext uri="{FF2B5EF4-FFF2-40B4-BE49-F238E27FC236}">
                <a16:creationId xmlns:a16="http://schemas.microsoft.com/office/drawing/2014/main" id="{A84327AC-9424-2043-A41E-DBEDE91DC335}"/>
              </a:ext>
            </a:extLst>
          </p:cNvPr>
          <p:cNvPicPr>
            <a:picLocks noChangeAspect="1"/>
          </p:cNvPicPr>
          <p:nvPr/>
        </p:nvPicPr>
        <p:blipFill rotWithShape="1">
          <a:blip r:embed="rId3"/>
          <a:srcRect l="30469" r="57531"/>
          <a:stretch/>
        </p:blipFill>
        <p:spPr>
          <a:xfrm>
            <a:off x="3249449" y="3826061"/>
            <a:ext cx="1463040" cy="1360557"/>
          </a:xfrm>
          <a:prstGeom prst="rect">
            <a:avLst/>
          </a:prstGeom>
        </p:spPr>
      </p:pic>
      <p:pic>
        <p:nvPicPr>
          <p:cNvPr id="16" name="Picture 15">
            <a:extLst>
              <a:ext uri="{FF2B5EF4-FFF2-40B4-BE49-F238E27FC236}">
                <a16:creationId xmlns:a16="http://schemas.microsoft.com/office/drawing/2014/main" id="{0D8446A0-215F-6C42-B895-9F977EA9E918}"/>
              </a:ext>
            </a:extLst>
          </p:cNvPr>
          <p:cNvPicPr>
            <a:picLocks noChangeAspect="1"/>
          </p:cNvPicPr>
          <p:nvPr/>
        </p:nvPicPr>
        <p:blipFill rotWithShape="1">
          <a:blip r:embed="rId3"/>
          <a:srcRect l="30469" r="57531"/>
          <a:stretch/>
        </p:blipFill>
        <p:spPr>
          <a:xfrm>
            <a:off x="270294" y="3978461"/>
            <a:ext cx="1463040" cy="1360557"/>
          </a:xfrm>
          <a:prstGeom prst="rect">
            <a:avLst/>
          </a:prstGeom>
        </p:spPr>
      </p:pic>
      <p:pic>
        <p:nvPicPr>
          <p:cNvPr id="17" name="Picture 16">
            <a:extLst>
              <a:ext uri="{FF2B5EF4-FFF2-40B4-BE49-F238E27FC236}">
                <a16:creationId xmlns:a16="http://schemas.microsoft.com/office/drawing/2014/main" id="{0678763B-0403-F143-9A38-5171E9D96BDD}"/>
              </a:ext>
            </a:extLst>
          </p:cNvPr>
          <p:cNvPicPr>
            <a:picLocks noChangeAspect="1"/>
          </p:cNvPicPr>
          <p:nvPr/>
        </p:nvPicPr>
        <p:blipFill rotWithShape="1">
          <a:blip r:embed="rId3"/>
          <a:srcRect l="30469" r="57531"/>
          <a:stretch/>
        </p:blipFill>
        <p:spPr>
          <a:xfrm>
            <a:off x="270294" y="5339018"/>
            <a:ext cx="1463040" cy="1360557"/>
          </a:xfrm>
          <a:prstGeom prst="rect">
            <a:avLst/>
          </a:prstGeom>
        </p:spPr>
      </p:pic>
      <p:pic>
        <p:nvPicPr>
          <p:cNvPr id="23" name="Picture 22">
            <a:extLst>
              <a:ext uri="{FF2B5EF4-FFF2-40B4-BE49-F238E27FC236}">
                <a16:creationId xmlns:a16="http://schemas.microsoft.com/office/drawing/2014/main" id="{0E4B24F8-A8E4-BF4B-89AD-3096DF98348F}"/>
              </a:ext>
            </a:extLst>
          </p:cNvPr>
          <p:cNvPicPr>
            <a:picLocks noChangeAspect="1"/>
          </p:cNvPicPr>
          <p:nvPr/>
        </p:nvPicPr>
        <p:blipFill rotWithShape="1">
          <a:blip r:embed="rId3"/>
          <a:srcRect l="30469" r="57531"/>
          <a:stretch/>
        </p:blipFill>
        <p:spPr>
          <a:xfrm>
            <a:off x="1857384" y="4563770"/>
            <a:ext cx="1463040" cy="1360557"/>
          </a:xfrm>
          <a:prstGeom prst="rect">
            <a:avLst/>
          </a:prstGeom>
        </p:spPr>
      </p:pic>
      <p:pic>
        <p:nvPicPr>
          <p:cNvPr id="24" name="Picture 23">
            <a:extLst>
              <a:ext uri="{FF2B5EF4-FFF2-40B4-BE49-F238E27FC236}">
                <a16:creationId xmlns:a16="http://schemas.microsoft.com/office/drawing/2014/main" id="{A3D07437-5ACB-CD47-AA38-C843CE5E5235}"/>
              </a:ext>
            </a:extLst>
          </p:cNvPr>
          <p:cNvPicPr>
            <a:picLocks noChangeAspect="1"/>
          </p:cNvPicPr>
          <p:nvPr/>
        </p:nvPicPr>
        <p:blipFill rotWithShape="1">
          <a:blip r:embed="rId3"/>
          <a:srcRect l="30469" r="57531"/>
          <a:stretch/>
        </p:blipFill>
        <p:spPr>
          <a:xfrm>
            <a:off x="3373332" y="2286720"/>
            <a:ext cx="1463040" cy="1360557"/>
          </a:xfrm>
          <a:prstGeom prst="rect">
            <a:avLst/>
          </a:prstGeom>
        </p:spPr>
      </p:pic>
      <p:pic>
        <p:nvPicPr>
          <p:cNvPr id="15" name="Picture 14">
            <a:extLst>
              <a:ext uri="{FF2B5EF4-FFF2-40B4-BE49-F238E27FC236}">
                <a16:creationId xmlns:a16="http://schemas.microsoft.com/office/drawing/2014/main" id="{DBD65C0B-0E8C-BC44-AFAC-E94D2213CD6A}"/>
              </a:ext>
            </a:extLst>
          </p:cNvPr>
          <p:cNvPicPr>
            <a:picLocks noChangeAspect="1"/>
          </p:cNvPicPr>
          <p:nvPr/>
        </p:nvPicPr>
        <p:blipFill rotWithShape="1">
          <a:blip r:embed="rId3"/>
          <a:srcRect l="88969"/>
          <a:stretch/>
        </p:blipFill>
        <p:spPr>
          <a:xfrm>
            <a:off x="7526648" y="4506339"/>
            <a:ext cx="1344930" cy="1360557"/>
          </a:xfrm>
          <a:prstGeom prst="rect">
            <a:avLst/>
          </a:prstGeom>
        </p:spPr>
      </p:pic>
      <p:pic>
        <p:nvPicPr>
          <p:cNvPr id="18" name="Picture 17">
            <a:extLst>
              <a:ext uri="{FF2B5EF4-FFF2-40B4-BE49-F238E27FC236}">
                <a16:creationId xmlns:a16="http://schemas.microsoft.com/office/drawing/2014/main" id="{373AEF86-DD08-734A-BC14-FC7DE9A04327}"/>
              </a:ext>
            </a:extLst>
          </p:cNvPr>
          <p:cNvPicPr>
            <a:picLocks noChangeAspect="1"/>
          </p:cNvPicPr>
          <p:nvPr/>
        </p:nvPicPr>
        <p:blipFill rotWithShape="1">
          <a:blip r:embed="rId3"/>
          <a:srcRect l="58500" r="29500"/>
          <a:stretch/>
        </p:blipFill>
        <p:spPr>
          <a:xfrm>
            <a:off x="7408538" y="2748721"/>
            <a:ext cx="1463040" cy="1360557"/>
          </a:xfrm>
          <a:prstGeom prst="rect">
            <a:avLst/>
          </a:prstGeom>
        </p:spPr>
      </p:pic>
    </p:spTree>
    <p:extLst>
      <p:ext uri="{BB962C8B-B14F-4D97-AF65-F5344CB8AC3E}">
        <p14:creationId xmlns:p14="http://schemas.microsoft.com/office/powerpoint/2010/main" val="32599978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773BCA-9723-974B-8303-BDC44639FC62}"/>
              </a:ext>
            </a:extLst>
          </p:cNvPr>
          <p:cNvSpPr txBox="1"/>
          <p:nvPr/>
        </p:nvSpPr>
        <p:spPr>
          <a:xfrm>
            <a:off x="0" y="0"/>
            <a:ext cx="11189989" cy="461665"/>
          </a:xfrm>
          <a:prstGeom prst="rect">
            <a:avLst/>
          </a:prstGeom>
          <a:solidFill>
            <a:schemeClr val="accent2"/>
          </a:solidFill>
        </p:spPr>
        <p:txBody>
          <a:bodyPr wrap="square" rtlCol="0">
            <a:spAutoFit/>
          </a:bodyPr>
          <a:lstStyle/>
          <a:p>
            <a:r>
              <a:rPr lang="en-US" sz="2400" b="1" dirty="0"/>
              <a:t>When other hydrocarbons burn …</a:t>
            </a:r>
          </a:p>
        </p:txBody>
      </p:sp>
      <p:sp>
        <p:nvSpPr>
          <p:cNvPr id="9" name="Rectangle 8">
            <a:extLst>
              <a:ext uri="{FF2B5EF4-FFF2-40B4-BE49-F238E27FC236}">
                <a16:creationId xmlns:a16="http://schemas.microsoft.com/office/drawing/2014/main" id="{F3318196-F7FB-2040-8D72-BC92A5A39A5C}"/>
              </a:ext>
            </a:extLst>
          </p:cNvPr>
          <p:cNvSpPr/>
          <p:nvPr/>
        </p:nvSpPr>
        <p:spPr>
          <a:xfrm>
            <a:off x="6226906" y="1620810"/>
            <a:ext cx="4043607" cy="461665"/>
          </a:xfrm>
          <a:prstGeom prst="rect">
            <a:avLst/>
          </a:prstGeom>
        </p:spPr>
        <p:txBody>
          <a:bodyPr wrap="none">
            <a:spAutoFit/>
          </a:bodyPr>
          <a:lstStyle/>
          <a:p>
            <a:r>
              <a:rPr lang="en-US" sz="2400" dirty="0"/>
              <a:t>2C</a:t>
            </a:r>
            <a:r>
              <a:rPr lang="en-US" sz="2400" baseline="-25000" dirty="0"/>
              <a:t>2</a:t>
            </a:r>
            <a:r>
              <a:rPr lang="en-US" sz="2400" dirty="0"/>
              <a:t>H</a:t>
            </a:r>
            <a:r>
              <a:rPr lang="en-US" sz="2400" baseline="-25000" dirty="0"/>
              <a:t>6</a:t>
            </a:r>
            <a:r>
              <a:rPr lang="en-US" sz="2400" dirty="0"/>
              <a:t> +7O</a:t>
            </a:r>
            <a:r>
              <a:rPr lang="en-US" sz="2400" baseline="-25000" dirty="0"/>
              <a:t>2</a:t>
            </a:r>
            <a:r>
              <a:rPr lang="en-US" sz="2400" dirty="0"/>
              <a:t> </a:t>
            </a:r>
            <a:r>
              <a:rPr lang="en-US" sz="2400" dirty="0">
                <a:sym typeface="Wingdings" pitchFamily="2" charset="2"/>
              </a:rPr>
              <a:t> __ CO</a:t>
            </a:r>
            <a:r>
              <a:rPr lang="en-US" sz="2400" baseline="-25000" dirty="0">
                <a:sym typeface="Wingdings" pitchFamily="2" charset="2"/>
              </a:rPr>
              <a:t>2</a:t>
            </a:r>
            <a:r>
              <a:rPr lang="en-US" sz="2400" dirty="0">
                <a:sym typeface="Wingdings" pitchFamily="2" charset="2"/>
              </a:rPr>
              <a:t> + __ H</a:t>
            </a:r>
            <a:r>
              <a:rPr lang="en-US" sz="2400" baseline="-25000" dirty="0">
                <a:sym typeface="Wingdings" pitchFamily="2" charset="2"/>
              </a:rPr>
              <a:t>2</a:t>
            </a:r>
            <a:r>
              <a:rPr lang="en-US" sz="2400" dirty="0">
                <a:sym typeface="Wingdings" pitchFamily="2" charset="2"/>
              </a:rPr>
              <a:t>O</a:t>
            </a:r>
            <a:endParaRPr lang="en-US" sz="2400" dirty="0"/>
          </a:p>
        </p:txBody>
      </p:sp>
      <p:pic>
        <p:nvPicPr>
          <p:cNvPr id="10" name="Picture 9">
            <a:extLst>
              <a:ext uri="{FF2B5EF4-FFF2-40B4-BE49-F238E27FC236}">
                <a16:creationId xmlns:a16="http://schemas.microsoft.com/office/drawing/2014/main" id="{E1FA4052-4443-264D-9BAA-1803BA0C3F75}"/>
              </a:ext>
            </a:extLst>
          </p:cNvPr>
          <p:cNvPicPr>
            <a:picLocks noChangeAspect="1"/>
          </p:cNvPicPr>
          <p:nvPr/>
        </p:nvPicPr>
        <p:blipFill>
          <a:blip r:embed="rId2"/>
          <a:stretch>
            <a:fillRect/>
          </a:stretch>
        </p:blipFill>
        <p:spPr>
          <a:xfrm>
            <a:off x="117894" y="1044329"/>
            <a:ext cx="1463040" cy="1256377"/>
          </a:xfrm>
          <a:prstGeom prst="rect">
            <a:avLst/>
          </a:prstGeom>
        </p:spPr>
      </p:pic>
      <p:pic>
        <p:nvPicPr>
          <p:cNvPr id="11" name="Picture 10">
            <a:extLst>
              <a:ext uri="{FF2B5EF4-FFF2-40B4-BE49-F238E27FC236}">
                <a16:creationId xmlns:a16="http://schemas.microsoft.com/office/drawing/2014/main" id="{CCD1C343-9528-2E42-B2ED-5B1733955280}"/>
              </a:ext>
            </a:extLst>
          </p:cNvPr>
          <p:cNvPicPr>
            <a:picLocks noChangeAspect="1"/>
          </p:cNvPicPr>
          <p:nvPr/>
        </p:nvPicPr>
        <p:blipFill>
          <a:blip r:embed="rId2"/>
          <a:stretch>
            <a:fillRect/>
          </a:stretch>
        </p:blipFill>
        <p:spPr>
          <a:xfrm>
            <a:off x="1857384" y="1081018"/>
            <a:ext cx="1463040" cy="1256377"/>
          </a:xfrm>
          <a:prstGeom prst="rect">
            <a:avLst/>
          </a:prstGeom>
        </p:spPr>
      </p:pic>
      <p:pic>
        <p:nvPicPr>
          <p:cNvPr id="12" name="Picture 11">
            <a:extLst>
              <a:ext uri="{FF2B5EF4-FFF2-40B4-BE49-F238E27FC236}">
                <a16:creationId xmlns:a16="http://schemas.microsoft.com/office/drawing/2014/main" id="{5256F285-9A70-BE43-8A20-D9E681EAA564}"/>
              </a:ext>
            </a:extLst>
          </p:cNvPr>
          <p:cNvPicPr>
            <a:picLocks noChangeAspect="1"/>
          </p:cNvPicPr>
          <p:nvPr/>
        </p:nvPicPr>
        <p:blipFill rotWithShape="1">
          <a:blip r:embed="rId3"/>
          <a:srcRect l="30469" r="57531"/>
          <a:stretch/>
        </p:blipFill>
        <p:spPr>
          <a:xfrm>
            <a:off x="117894" y="2465504"/>
            <a:ext cx="1463040" cy="1360557"/>
          </a:xfrm>
          <a:prstGeom prst="rect">
            <a:avLst/>
          </a:prstGeom>
        </p:spPr>
      </p:pic>
      <p:pic>
        <p:nvPicPr>
          <p:cNvPr id="13" name="Picture 12">
            <a:extLst>
              <a:ext uri="{FF2B5EF4-FFF2-40B4-BE49-F238E27FC236}">
                <a16:creationId xmlns:a16="http://schemas.microsoft.com/office/drawing/2014/main" id="{E49D64B2-8E7C-D24A-AE3D-440998C477FE}"/>
              </a:ext>
            </a:extLst>
          </p:cNvPr>
          <p:cNvPicPr>
            <a:picLocks noChangeAspect="1"/>
          </p:cNvPicPr>
          <p:nvPr/>
        </p:nvPicPr>
        <p:blipFill rotWithShape="1">
          <a:blip r:embed="rId3"/>
          <a:srcRect l="30469" r="57531"/>
          <a:stretch/>
        </p:blipFill>
        <p:spPr>
          <a:xfrm>
            <a:off x="1733334" y="2859731"/>
            <a:ext cx="1463040" cy="1360557"/>
          </a:xfrm>
          <a:prstGeom prst="rect">
            <a:avLst/>
          </a:prstGeom>
        </p:spPr>
      </p:pic>
      <p:pic>
        <p:nvPicPr>
          <p:cNvPr id="14" name="Picture 13">
            <a:extLst>
              <a:ext uri="{FF2B5EF4-FFF2-40B4-BE49-F238E27FC236}">
                <a16:creationId xmlns:a16="http://schemas.microsoft.com/office/drawing/2014/main" id="{A84327AC-9424-2043-A41E-DBEDE91DC335}"/>
              </a:ext>
            </a:extLst>
          </p:cNvPr>
          <p:cNvPicPr>
            <a:picLocks noChangeAspect="1"/>
          </p:cNvPicPr>
          <p:nvPr/>
        </p:nvPicPr>
        <p:blipFill rotWithShape="1">
          <a:blip r:embed="rId3"/>
          <a:srcRect l="30469" r="57531"/>
          <a:stretch/>
        </p:blipFill>
        <p:spPr>
          <a:xfrm>
            <a:off x="3249449" y="3826061"/>
            <a:ext cx="1463040" cy="1360557"/>
          </a:xfrm>
          <a:prstGeom prst="rect">
            <a:avLst/>
          </a:prstGeom>
        </p:spPr>
      </p:pic>
      <p:pic>
        <p:nvPicPr>
          <p:cNvPr id="16" name="Picture 15">
            <a:extLst>
              <a:ext uri="{FF2B5EF4-FFF2-40B4-BE49-F238E27FC236}">
                <a16:creationId xmlns:a16="http://schemas.microsoft.com/office/drawing/2014/main" id="{0D8446A0-215F-6C42-B895-9F977EA9E918}"/>
              </a:ext>
            </a:extLst>
          </p:cNvPr>
          <p:cNvPicPr>
            <a:picLocks noChangeAspect="1"/>
          </p:cNvPicPr>
          <p:nvPr/>
        </p:nvPicPr>
        <p:blipFill rotWithShape="1">
          <a:blip r:embed="rId3"/>
          <a:srcRect l="30469" r="57531"/>
          <a:stretch/>
        </p:blipFill>
        <p:spPr>
          <a:xfrm>
            <a:off x="270294" y="3978461"/>
            <a:ext cx="1463040" cy="1360557"/>
          </a:xfrm>
          <a:prstGeom prst="rect">
            <a:avLst/>
          </a:prstGeom>
        </p:spPr>
      </p:pic>
      <p:pic>
        <p:nvPicPr>
          <p:cNvPr id="17" name="Picture 16">
            <a:extLst>
              <a:ext uri="{FF2B5EF4-FFF2-40B4-BE49-F238E27FC236}">
                <a16:creationId xmlns:a16="http://schemas.microsoft.com/office/drawing/2014/main" id="{0678763B-0403-F143-9A38-5171E9D96BDD}"/>
              </a:ext>
            </a:extLst>
          </p:cNvPr>
          <p:cNvPicPr>
            <a:picLocks noChangeAspect="1"/>
          </p:cNvPicPr>
          <p:nvPr/>
        </p:nvPicPr>
        <p:blipFill rotWithShape="1">
          <a:blip r:embed="rId3"/>
          <a:srcRect l="30469" r="57531"/>
          <a:stretch/>
        </p:blipFill>
        <p:spPr>
          <a:xfrm>
            <a:off x="270294" y="5339018"/>
            <a:ext cx="1463040" cy="1360557"/>
          </a:xfrm>
          <a:prstGeom prst="rect">
            <a:avLst/>
          </a:prstGeom>
        </p:spPr>
      </p:pic>
      <p:pic>
        <p:nvPicPr>
          <p:cNvPr id="23" name="Picture 22">
            <a:extLst>
              <a:ext uri="{FF2B5EF4-FFF2-40B4-BE49-F238E27FC236}">
                <a16:creationId xmlns:a16="http://schemas.microsoft.com/office/drawing/2014/main" id="{0E4B24F8-A8E4-BF4B-89AD-3096DF98348F}"/>
              </a:ext>
            </a:extLst>
          </p:cNvPr>
          <p:cNvPicPr>
            <a:picLocks noChangeAspect="1"/>
          </p:cNvPicPr>
          <p:nvPr/>
        </p:nvPicPr>
        <p:blipFill rotWithShape="1">
          <a:blip r:embed="rId3"/>
          <a:srcRect l="30469" r="57531"/>
          <a:stretch/>
        </p:blipFill>
        <p:spPr>
          <a:xfrm>
            <a:off x="1857384" y="4563770"/>
            <a:ext cx="1463040" cy="1360557"/>
          </a:xfrm>
          <a:prstGeom prst="rect">
            <a:avLst/>
          </a:prstGeom>
        </p:spPr>
      </p:pic>
      <p:pic>
        <p:nvPicPr>
          <p:cNvPr id="24" name="Picture 23">
            <a:extLst>
              <a:ext uri="{FF2B5EF4-FFF2-40B4-BE49-F238E27FC236}">
                <a16:creationId xmlns:a16="http://schemas.microsoft.com/office/drawing/2014/main" id="{A3D07437-5ACB-CD47-AA38-C843CE5E5235}"/>
              </a:ext>
            </a:extLst>
          </p:cNvPr>
          <p:cNvPicPr>
            <a:picLocks noChangeAspect="1"/>
          </p:cNvPicPr>
          <p:nvPr/>
        </p:nvPicPr>
        <p:blipFill rotWithShape="1">
          <a:blip r:embed="rId3"/>
          <a:srcRect l="30469" r="57531"/>
          <a:stretch/>
        </p:blipFill>
        <p:spPr>
          <a:xfrm>
            <a:off x="3373332" y="2286720"/>
            <a:ext cx="1463040" cy="1360557"/>
          </a:xfrm>
          <a:prstGeom prst="rect">
            <a:avLst/>
          </a:prstGeom>
        </p:spPr>
      </p:pic>
      <p:pic>
        <p:nvPicPr>
          <p:cNvPr id="15" name="Picture 14">
            <a:extLst>
              <a:ext uri="{FF2B5EF4-FFF2-40B4-BE49-F238E27FC236}">
                <a16:creationId xmlns:a16="http://schemas.microsoft.com/office/drawing/2014/main" id="{DBD65C0B-0E8C-BC44-AFAC-E94D2213CD6A}"/>
              </a:ext>
            </a:extLst>
          </p:cNvPr>
          <p:cNvPicPr>
            <a:picLocks noChangeAspect="1"/>
          </p:cNvPicPr>
          <p:nvPr/>
        </p:nvPicPr>
        <p:blipFill rotWithShape="1">
          <a:blip r:embed="rId3"/>
          <a:srcRect l="88969"/>
          <a:stretch/>
        </p:blipFill>
        <p:spPr>
          <a:xfrm>
            <a:off x="7526648" y="4506339"/>
            <a:ext cx="1344930" cy="1360557"/>
          </a:xfrm>
          <a:prstGeom prst="rect">
            <a:avLst/>
          </a:prstGeom>
        </p:spPr>
      </p:pic>
      <p:pic>
        <p:nvPicPr>
          <p:cNvPr id="18" name="Picture 17">
            <a:extLst>
              <a:ext uri="{FF2B5EF4-FFF2-40B4-BE49-F238E27FC236}">
                <a16:creationId xmlns:a16="http://schemas.microsoft.com/office/drawing/2014/main" id="{373AEF86-DD08-734A-BC14-FC7DE9A04327}"/>
              </a:ext>
            </a:extLst>
          </p:cNvPr>
          <p:cNvPicPr>
            <a:picLocks noChangeAspect="1"/>
          </p:cNvPicPr>
          <p:nvPr/>
        </p:nvPicPr>
        <p:blipFill rotWithShape="1">
          <a:blip r:embed="rId3"/>
          <a:srcRect l="58500" r="29500"/>
          <a:stretch/>
        </p:blipFill>
        <p:spPr>
          <a:xfrm>
            <a:off x="7408538" y="2748721"/>
            <a:ext cx="1463040" cy="1360557"/>
          </a:xfrm>
          <a:prstGeom prst="rect">
            <a:avLst/>
          </a:prstGeom>
        </p:spPr>
      </p:pic>
      <p:grpSp>
        <p:nvGrpSpPr>
          <p:cNvPr id="19" name="Group 18">
            <a:extLst>
              <a:ext uri="{FF2B5EF4-FFF2-40B4-BE49-F238E27FC236}">
                <a16:creationId xmlns:a16="http://schemas.microsoft.com/office/drawing/2014/main" id="{734E31BC-8325-AE48-B3BA-3BBC11E32734}"/>
              </a:ext>
            </a:extLst>
          </p:cNvPr>
          <p:cNvGrpSpPr/>
          <p:nvPr/>
        </p:nvGrpSpPr>
        <p:grpSpPr>
          <a:xfrm>
            <a:off x="268086" y="661095"/>
            <a:ext cx="3229728" cy="461666"/>
            <a:chOff x="268086" y="661095"/>
            <a:chExt cx="3229728" cy="461666"/>
          </a:xfrm>
        </p:grpSpPr>
        <p:sp>
          <p:nvSpPr>
            <p:cNvPr id="20" name="TextBox 19">
              <a:extLst>
                <a:ext uri="{FF2B5EF4-FFF2-40B4-BE49-F238E27FC236}">
                  <a16:creationId xmlns:a16="http://schemas.microsoft.com/office/drawing/2014/main" id="{9306A709-F8C2-D24E-8006-F20FCD207A98}"/>
                </a:ext>
              </a:extLst>
            </p:cNvPr>
            <p:cNvSpPr txBox="1"/>
            <p:nvPr/>
          </p:nvSpPr>
          <p:spPr>
            <a:xfrm>
              <a:off x="268086" y="661096"/>
              <a:ext cx="1411908" cy="461665"/>
            </a:xfrm>
            <a:prstGeom prst="rect">
              <a:avLst/>
            </a:prstGeom>
            <a:noFill/>
          </p:spPr>
          <p:txBody>
            <a:bodyPr wrap="square" rtlCol="0">
              <a:spAutoFit/>
            </a:bodyPr>
            <a:lstStyle/>
            <a:p>
              <a:r>
                <a:rPr lang="en-US" sz="2400" dirty="0"/>
                <a:t>ethane</a:t>
              </a:r>
            </a:p>
          </p:txBody>
        </p:sp>
        <p:sp>
          <p:nvSpPr>
            <p:cNvPr id="21" name="TextBox 20">
              <a:extLst>
                <a:ext uri="{FF2B5EF4-FFF2-40B4-BE49-F238E27FC236}">
                  <a16:creationId xmlns:a16="http://schemas.microsoft.com/office/drawing/2014/main" id="{F369232B-61C0-2744-A876-AFC92E3CCB38}"/>
                </a:ext>
              </a:extLst>
            </p:cNvPr>
            <p:cNvSpPr txBox="1"/>
            <p:nvPr/>
          </p:nvSpPr>
          <p:spPr>
            <a:xfrm>
              <a:off x="2085906" y="661095"/>
              <a:ext cx="1411908" cy="461665"/>
            </a:xfrm>
            <a:prstGeom prst="rect">
              <a:avLst/>
            </a:prstGeom>
            <a:noFill/>
          </p:spPr>
          <p:txBody>
            <a:bodyPr wrap="square" rtlCol="0">
              <a:spAutoFit/>
            </a:bodyPr>
            <a:lstStyle/>
            <a:p>
              <a:r>
                <a:rPr lang="en-US" sz="2400" dirty="0"/>
                <a:t>ethane</a:t>
              </a:r>
            </a:p>
          </p:txBody>
        </p:sp>
      </p:grpSp>
    </p:spTree>
    <p:extLst>
      <p:ext uri="{BB962C8B-B14F-4D97-AF65-F5344CB8AC3E}">
        <p14:creationId xmlns:p14="http://schemas.microsoft.com/office/powerpoint/2010/main" val="540885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773BCA-9723-974B-8303-BDC44639FC62}"/>
              </a:ext>
            </a:extLst>
          </p:cNvPr>
          <p:cNvSpPr txBox="1"/>
          <p:nvPr/>
        </p:nvSpPr>
        <p:spPr>
          <a:xfrm>
            <a:off x="0" y="0"/>
            <a:ext cx="11189989" cy="461665"/>
          </a:xfrm>
          <a:prstGeom prst="rect">
            <a:avLst/>
          </a:prstGeom>
          <a:solidFill>
            <a:schemeClr val="accent2"/>
          </a:solidFill>
        </p:spPr>
        <p:txBody>
          <a:bodyPr wrap="square" rtlCol="0">
            <a:spAutoFit/>
          </a:bodyPr>
          <a:lstStyle/>
          <a:p>
            <a:r>
              <a:rPr lang="en-US" sz="2400" b="1" dirty="0"/>
              <a:t>When other hydrocarbons burn …</a:t>
            </a:r>
          </a:p>
        </p:txBody>
      </p:sp>
      <p:sp>
        <p:nvSpPr>
          <p:cNvPr id="9" name="Rectangle 8">
            <a:extLst>
              <a:ext uri="{FF2B5EF4-FFF2-40B4-BE49-F238E27FC236}">
                <a16:creationId xmlns:a16="http://schemas.microsoft.com/office/drawing/2014/main" id="{F3318196-F7FB-2040-8D72-BC92A5A39A5C}"/>
              </a:ext>
            </a:extLst>
          </p:cNvPr>
          <p:cNvSpPr/>
          <p:nvPr/>
        </p:nvSpPr>
        <p:spPr>
          <a:xfrm>
            <a:off x="6226906" y="1620810"/>
            <a:ext cx="4043607" cy="461665"/>
          </a:xfrm>
          <a:prstGeom prst="rect">
            <a:avLst/>
          </a:prstGeom>
        </p:spPr>
        <p:txBody>
          <a:bodyPr wrap="none">
            <a:spAutoFit/>
          </a:bodyPr>
          <a:lstStyle/>
          <a:p>
            <a:r>
              <a:rPr lang="en-US" sz="2400" dirty="0"/>
              <a:t>2C</a:t>
            </a:r>
            <a:r>
              <a:rPr lang="en-US" sz="2400" baseline="-25000" dirty="0"/>
              <a:t>2</a:t>
            </a:r>
            <a:r>
              <a:rPr lang="en-US" sz="2400" dirty="0"/>
              <a:t>H</a:t>
            </a:r>
            <a:r>
              <a:rPr lang="en-US" sz="2400" baseline="-25000" dirty="0"/>
              <a:t>6</a:t>
            </a:r>
            <a:r>
              <a:rPr lang="en-US" sz="2400" dirty="0"/>
              <a:t> +7O</a:t>
            </a:r>
            <a:r>
              <a:rPr lang="en-US" sz="2400" baseline="-25000" dirty="0"/>
              <a:t>2</a:t>
            </a:r>
            <a:r>
              <a:rPr lang="en-US" sz="2400" dirty="0"/>
              <a:t> </a:t>
            </a:r>
            <a:r>
              <a:rPr lang="en-US" sz="2400" dirty="0">
                <a:sym typeface="Wingdings" pitchFamily="2" charset="2"/>
              </a:rPr>
              <a:t> __ CO</a:t>
            </a:r>
            <a:r>
              <a:rPr lang="en-US" sz="2400" baseline="-25000" dirty="0">
                <a:sym typeface="Wingdings" pitchFamily="2" charset="2"/>
              </a:rPr>
              <a:t>2</a:t>
            </a:r>
            <a:r>
              <a:rPr lang="en-US" sz="2400" dirty="0">
                <a:sym typeface="Wingdings" pitchFamily="2" charset="2"/>
              </a:rPr>
              <a:t> + __ H</a:t>
            </a:r>
            <a:r>
              <a:rPr lang="en-US" sz="2400" baseline="-25000" dirty="0">
                <a:sym typeface="Wingdings" pitchFamily="2" charset="2"/>
              </a:rPr>
              <a:t>2</a:t>
            </a:r>
            <a:r>
              <a:rPr lang="en-US" sz="2400" dirty="0">
                <a:sym typeface="Wingdings" pitchFamily="2" charset="2"/>
              </a:rPr>
              <a:t>O</a:t>
            </a:r>
            <a:endParaRPr lang="en-US" sz="2400" dirty="0"/>
          </a:p>
        </p:txBody>
      </p:sp>
      <p:pic>
        <p:nvPicPr>
          <p:cNvPr id="10" name="Picture 9">
            <a:extLst>
              <a:ext uri="{FF2B5EF4-FFF2-40B4-BE49-F238E27FC236}">
                <a16:creationId xmlns:a16="http://schemas.microsoft.com/office/drawing/2014/main" id="{E1FA4052-4443-264D-9BAA-1803BA0C3F75}"/>
              </a:ext>
            </a:extLst>
          </p:cNvPr>
          <p:cNvPicPr>
            <a:picLocks noChangeAspect="1"/>
          </p:cNvPicPr>
          <p:nvPr/>
        </p:nvPicPr>
        <p:blipFill>
          <a:blip r:embed="rId2"/>
          <a:stretch>
            <a:fillRect/>
          </a:stretch>
        </p:blipFill>
        <p:spPr>
          <a:xfrm>
            <a:off x="117894" y="1044329"/>
            <a:ext cx="1463040" cy="1256377"/>
          </a:xfrm>
          <a:prstGeom prst="rect">
            <a:avLst/>
          </a:prstGeom>
        </p:spPr>
      </p:pic>
      <p:pic>
        <p:nvPicPr>
          <p:cNvPr id="11" name="Picture 10">
            <a:extLst>
              <a:ext uri="{FF2B5EF4-FFF2-40B4-BE49-F238E27FC236}">
                <a16:creationId xmlns:a16="http://schemas.microsoft.com/office/drawing/2014/main" id="{CCD1C343-9528-2E42-B2ED-5B1733955280}"/>
              </a:ext>
            </a:extLst>
          </p:cNvPr>
          <p:cNvPicPr>
            <a:picLocks noChangeAspect="1"/>
          </p:cNvPicPr>
          <p:nvPr/>
        </p:nvPicPr>
        <p:blipFill>
          <a:blip r:embed="rId2"/>
          <a:stretch>
            <a:fillRect/>
          </a:stretch>
        </p:blipFill>
        <p:spPr>
          <a:xfrm>
            <a:off x="1857384" y="1081018"/>
            <a:ext cx="1463040" cy="1256377"/>
          </a:xfrm>
          <a:prstGeom prst="rect">
            <a:avLst/>
          </a:prstGeom>
        </p:spPr>
      </p:pic>
      <p:pic>
        <p:nvPicPr>
          <p:cNvPr id="12" name="Picture 11">
            <a:extLst>
              <a:ext uri="{FF2B5EF4-FFF2-40B4-BE49-F238E27FC236}">
                <a16:creationId xmlns:a16="http://schemas.microsoft.com/office/drawing/2014/main" id="{5256F285-9A70-BE43-8A20-D9E681EAA564}"/>
              </a:ext>
            </a:extLst>
          </p:cNvPr>
          <p:cNvPicPr>
            <a:picLocks noChangeAspect="1"/>
          </p:cNvPicPr>
          <p:nvPr/>
        </p:nvPicPr>
        <p:blipFill rotWithShape="1">
          <a:blip r:embed="rId3"/>
          <a:srcRect l="30469" r="57531"/>
          <a:stretch/>
        </p:blipFill>
        <p:spPr>
          <a:xfrm>
            <a:off x="117894" y="2465504"/>
            <a:ext cx="1463040" cy="1360557"/>
          </a:xfrm>
          <a:prstGeom prst="rect">
            <a:avLst/>
          </a:prstGeom>
        </p:spPr>
      </p:pic>
      <p:pic>
        <p:nvPicPr>
          <p:cNvPr id="13" name="Picture 12">
            <a:extLst>
              <a:ext uri="{FF2B5EF4-FFF2-40B4-BE49-F238E27FC236}">
                <a16:creationId xmlns:a16="http://schemas.microsoft.com/office/drawing/2014/main" id="{E49D64B2-8E7C-D24A-AE3D-440998C477FE}"/>
              </a:ext>
            </a:extLst>
          </p:cNvPr>
          <p:cNvPicPr>
            <a:picLocks noChangeAspect="1"/>
          </p:cNvPicPr>
          <p:nvPr/>
        </p:nvPicPr>
        <p:blipFill rotWithShape="1">
          <a:blip r:embed="rId3"/>
          <a:srcRect l="30469" r="57531"/>
          <a:stretch/>
        </p:blipFill>
        <p:spPr>
          <a:xfrm>
            <a:off x="1733334" y="2859731"/>
            <a:ext cx="1463040" cy="1360557"/>
          </a:xfrm>
          <a:prstGeom prst="rect">
            <a:avLst/>
          </a:prstGeom>
        </p:spPr>
      </p:pic>
      <p:pic>
        <p:nvPicPr>
          <p:cNvPr id="14" name="Picture 13">
            <a:extLst>
              <a:ext uri="{FF2B5EF4-FFF2-40B4-BE49-F238E27FC236}">
                <a16:creationId xmlns:a16="http://schemas.microsoft.com/office/drawing/2014/main" id="{A84327AC-9424-2043-A41E-DBEDE91DC335}"/>
              </a:ext>
            </a:extLst>
          </p:cNvPr>
          <p:cNvPicPr>
            <a:picLocks noChangeAspect="1"/>
          </p:cNvPicPr>
          <p:nvPr/>
        </p:nvPicPr>
        <p:blipFill rotWithShape="1">
          <a:blip r:embed="rId3"/>
          <a:srcRect l="30469" r="57531"/>
          <a:stretch/>
        </p:blipFill>
        <p:spPr>
          <a:xfrm>
            <a:off x="3249449" y="3826061"/>
            <a:ext cx="1463040" cy="1360557"/>
          </a:xfrm>
          <a:prstGeom prst="rect">
            <a:avLst/>
          </a:prstGeom>
        </p:spPr>
      </p:pic>
      <p:pic>
        <p:nvPicPr>
          <p:cNvPr id="16" name="Picture 15">
            <a:extLst>
              <a:ext uri="{FF2B5EF4-FFF2-40B4-BE49-F238E27FC236}">
                <a16:creationId xmlns:a16="http://schemas.microsoft.com/office/drawing/2014/main" id="{0D8446A0-215F-6C42-B895-9F977EA9E918}"/>
              </a:ext>
            </a:extLst>
          </p:cNvPr>
          <p:cNvPicPr>
            <a:picLocks noChangeAspect="1"/>
          </p:cNvPicPr>
          <p:nvPr/>
        </p:nvPicPr>
        <p:blipFill rotWithShape="1">
          <a:blip r:embed="rId3"/>
          <a:srcRect l="30469" r="57531"/>
          <a:stretch/>
        </p:blipFill>
        <p:spPr>
          <a:xfrm>
            <a:off x="270294" y="3978461"/>
            <a:ext cx="1463040" cy="1360557"/>
          </a:xfrm>
          <a:prstGeom prst="rect">
            <a:avLst/>
          </a:prstGeom>
        </p:spPr>
      </p:pic>
      <p:pic>
        <p:nvPicPr>
          <p:cNvPr id="17" name="Picture 16">
            <a:extLst>
              <a:ext uri="{FF2B5EF4-FFF2-40B4-BE49-F238E27FC236}">
                <a16:creationId xmlns:a16="http://schemas.microsoft.com/office/drawing/2014/main" id="{0678763B-0403-F143-9A38-5171E9D96BDD}"/>
              </a:ext>
            </a:extLst>
          </p:cNvPr>
          <p:cNvPicPr>
            <a:picLocks noChangeAspect="1"/>
          </p:cNvPicPr>
          <p:nvPr/>
        </p:nvPicPr>
        <p:blipFill rotWithShape="1">
          <a:blip r:embed="rId3"/>
          <a:srcRect l="30469" r="57531"/>
          <a:stretch/>
        </p:blipFill>
        <p:spPr>
          <a:xfrm>
            <a:off x="270294" y="5339018"/>
            <a:ext cx="1463040" cy="1360557"/>
          </a:xfrm>
          <a:prstGeom prst="rect">
            <a:avLst/>
          </a:prstGeom>
        </p:spPr>
      </p:pic>
      <p:pic>
        <p:nvPicPr>
          <p:cNvPr id="23" name="Picture 22">
            <a:extLst>
              <a:ext uri="{FF2B5EF4-FFF2-40B4-BE49-F238E27FC236}">
                <a16:creationId xmlns:a16="http://schemas.microsoft.com/office/drawing/2014/main" id="{0E4B24F8-A8E4-BF4B-89AD-3096DF98348F}"/>
              </a:ext>
            </a:extLst>
          </p:cNvPr>
          <p:cNvPicPr>
            <a:picLocks noChangeAspect="1"/>
          </p:cNvPicPr>
          <p:nvPr/>
        </p:nvPicPr>
        <p:blipFill rotWithShape="1">
          <a:blip r:embed="rId3"/>
          <a:srcRect l="30469" r="57531"/>
          <a:stretch/>
        </p:blipFill>
        <p:spPr>
          <a:xfrm>
            <a:off x="1857384" y="4563770"/>
            <a:ext cx="1463040" cy="1360557"/>
          </a:xfrm>
          <a:prstGeom prst="rect">
            <a:avLst/>
          </a:prstGeom>
        </p:spPr>
      </p:pic>
      <p:pic>
        <p:nvPicPr>
          <p:cNvPr id="24" name="Picture 23">
            <a:extLst>
              <a:ext uri="{FF2B5EF4-FFF2-40B4-BE49-F238E27FC236}">
                <a16:creationId xmlns:a16="http://schemas.microsoft.com/office/drawing/2014/main" id="{A3D07437-5ACB-CD47-AA38-C843CE5E5235}"/>
              </a:ext>
            </a:extLst>
          </p:cNvPr>
          <p:cNvPicPr>
            <a:picLocks noChangeAspect="1"/>
          </p:cNvPicPr>
          <p:nvPr/>
        </p:nvPicPr>
        <p:blipFill rotWithShape="1">
          <a:blip r:embed="rId3"/>
          <a:srcRect l="30469" r="57531"/>
          <a:stretch/>
        </p:blipFill>
        <p:spPr>
          <a:xfrm>
            <a:off x="3373332" y="2286720"/>
            <a:ext cx="1463040" cy="1360557"/>
          </a:xfrm>
          <a:prstGeom prst="rect">
            <a:avLst/>
          </a:prstGeom>
        </p:spPr>
      </p:pic>
      <p:pic>
        <p:nvPicPr>
          <p:cNvPr id="15" name="Picture 14">
            <a:extLst>
              <a:ext uri="{FF2B5EF4-FFF2-40B4-BE49-F238E27FC236}">
                <a16:creationId xmlns:a16="http://schemas.microsoft.com/office/drawing/2014/main" id="{DBD65C0B-0E8C-BC44-AFAC-E94D2213CD6A}"/>
              </a:ext>
            </a:extLst>
          </p:cNvPr>
          <p:cNvPicPr>
            <a:picLocks noChangeAspect="1"/>
          </p:cNvPicPr>
          <p:nvPr/>
        </p:nvPicPr>
        <p:blipFill rotWithShape="1">
          <a:blip r:embed="rId3"/>
          <a:srcRect l="88969"/>
          <a:stretch/>
        </p:blipFill>
        <p:spPr>
          <a:xfrm>
            <a:off x="7526648" y="4506339"/>
            <a:ext cx="1344930" cy="1360557"/>
          </a:xfrm>
          <a:prstGeom prst="rect">
            <a:avLst/>
          </a:prstGeom>
        </p:spPr>
      </p:pic>
      <p:pic>
        <p:nvPicPr>
          <p:cNvPr id="18" name="Picture 17">
            <a:extLst>
              <a:ext uri="{FF2B5EF4-FFF2-40B4-BE49-F238E27FC236}">
                <a16:creationId xmlns:a16="http://schemas.microsoft.com/office/drawing/2014/main" id="{373AEF86-DD08-734A-BC14-FC7DE9A04327}"/>
              </a:ext>
            </a:extLst>
          </p:cNvPr>
          <p:cNvPicPr>
            <a:picLocks noChangeAspect="1"/>
          </p:cNvPicPr>
          <p:nvPr/>
        </p:nvPicPr>
        <p:blipFill rotWithShape="1">
          <a:blip r:embed="rId3"/>
          <a:srcRect l="58500" r="29500"/>
          <a:stretch/>
        </p:blipFill>
        <p:spPr>
          <a:xfrm>
            <a:off x="7408538" y="2748721"/>
            <a:ext cx="1463040" cy="1360557"/>
          </a:xfrm>
          <a:prstGeom prst="rect">
            <a:avLst/>
          </a:prstGeom>
        </p:spPr>
      </p:pic>
      <p:sp>
        <p:nvSpPr>
          <p:cNvPr id="2" name="TextBox 1">
            <a:extLst>
              <a:ext uri="{FF2B5EF4-FFF2-40B4-BE49-F238E27FC236}">
                <a16:creationId xmlns:a16="http://schemas.microsoft.com/office/drawing/2014/main" id="{DBC1998A-68D8-B64C-BF69-5103CA78A7DC}"/>
              </a:ext>
            </a:extLst>
          </p:cNvPr>
          <p:cNvSpPr txBox="1"/>
          <p:nvPr/>
        </p:nvSpPr>
        <p:spPr>
          <a:xfrm>
            <a:off x="9048536" y="3198167"/>
            <a:ext cx="1844254" cy="461665"/>
          </a:xfrm>
          <a:prstGeom prst="rect">
            <a:avLst/>
          </a:prstGeom>
          <a:noFill/>
        </p:spPr>
        <p:txBody>
          <a:bodyPr wrap="square" rtlCol="0">
            <a:spAutoFit/>
          </a:bodyPr>
          <a:lstStyle/>
          <a:p>
            <a:r>
              <a:rPr lang="en-US" sz="2400" dirty="0"/>
              <a:t>4 of these</a:t>
            </a:r>
          </a:p>
        </p:txBody>
      </p:sp>
      <p:grpSp>
        <p:nvGrpSpPr>
          <p:cNvPr id="19" name="Group 18">
            <a:extLst>
              <a:ext uri="{FF2B5EF4-FFF2-40B4-BE49-F238E27FC236}">
                <a16:creationId xmlns:a16="http://schemas.microsoft.com/office/drawing/2014/main" id="{BC05B47C-0E0A-524B-97D1-945164AFD9EF}"/>
              </a:ext>
            </a:extLst>
          </p:cNvPr>
          <p:cNvGrpSpPr/>
          <p:nvPr/>
        </p:nvGrpSpPr>
        <p:grpSpPr>
          <a:xfrm>
            <a:off x="268086" y="661095"/>
            <a:ext cx="3229728" cy="461666"/>
            <a:chOff x="268086" y="661095"/>
            <a:chExt cx="3229728" cy="461666"/>
          </a:xfrm>
        </p:grpSpPr>
        <p:sp>
          <p:nvSpPr>
            <p:cNvPr id="20" name="TextBox 19">
              <a:extLst>
                <a:ext uri="{FF2B5EF4-FFF2-40B4-BE49-F238E27FC236}">
                  <a16:creationId xmlns:a16="http://schemas.microsoft.com/office/drawing/2014/main" id="{79F3DFA6-6476-3441-B44A-F10C0E513442}"/>
                </a:ext>
              </a:extLst>
            </p:cNvPr>
            <p:cNvSpPr txBox="1"/>
            <p:nvPr/>
          </p:nvSpPr>
          <p:spPr>
            <a:xfrm>
              <a:off x="268086" y="661096"/>
              <a:ext cx="1411908" cy="461665"/>
            </a:xfrm>
            <a:prstGeom prst="rect">
              <a:avLst/>
            </a:prstGeom>
            <a:noFill/>
          </p:spPr>
          <p:txBody>
            <a:bodyPr wrap="square" rtlCol="0">
              <a:spAutoFit/>
            </a:bodyPr>
            <a:lstStyle/>
            <a:p>
              <a:r>
                <a:rPr lang="en-US" sz="2400" dirty="0"/>
                <a:t>ethane</a:t>
              </a:r>
            </a:p>
          </p:txBody>
        </p:sp>
        <p:sp>
          <p:nvSpPr>
            <p:cNvPr id="21" name="TextBox 20">
              <a:extLst>
                <a:ext uri="{FF2B5EF4-FFF2-40B4-BE49-F238E27FC236}">
                  <a16:creationId xmlns:a16="http://schemas.microsoft.com/office/drawing/2014/main" id="{415BCB02-739D-2145-88F2-63A0B078684B}"/>
                </a:ext>
              </a:extLst>
            </p:cNvPr>
            <p:cNvSpPr txBox="1"/>
            <p:nvPr/>
          </p:nvSpPr>
          <p:spPr>
            <a:xfrm>
              <a:off x="2085906" y="661095"/>
              <a:ext cx="1411908" cy="461665"/>
            </a:xfrm>
            <a:prstGeom prst="rect">
              <a:avLst/>
            </a:prstGeom>
            <a:noFill/>
          </p:spPr>
          <p:txBody>
            <a:bodyPr wrap="square" rtlCol="0">
              <a:spAutoFit/>
            </a:bodyPr>
            <a:lstStyle/>
            <a:p>
              <a:r>
                <a:rPr lang="en-US" sz="2400" dirty="0"/>
                <a:t>ethane</a:t>
              </a:r>
            </a:p>
          </p:txBody>
        </p:sp>
      </p:grpSp>
    </p:spTree>
    <p:extLst>
      <p:ext uri="{BB962C8B-B14F-4D97-AF65-F5344CB8AC3E}">
        <p14:creationId xmlns:p14="http://schemas.microsoft.com/office/powerpoint/2010/main" val="460628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773BCA-9723-974B-8303-BDC44639FC62}"/>
              </a:ext>
            </a:extLst>
          </p:cNvPr>
          <p:cNvSpPr txBox="1"/>
          <p:nvPr/>
        </p:nvSpPr>
        <p:spPr>
          <a:xfrm>
            <a:off x="0" y="0"/>
            <a:ext cx="11189989" cy="461665"/>
          </a:xfrm>
          <a:prstGeom prst="rect">
            <a:avLst/>
          </a:prstGeom>
          <a:solidFill>
            <a:schemeClr val="accent2"/>
          </a:solidFill>
        </p:spPr>
        <p:txBody>
          <a:bodyPr wrap="square" rtlCol="0">
            <a:spAutoFit/>
          </a:bodyPr>
          <a:lstStyle/>
          <a:p>
            <a:r>
              <a:rPr lang="en-US" sz="2400" b="1" dirty="0"/>
              <a:t>When other hydrocarbons burn …</a:t>
            </a:r>
          </a:p>
        </p:txBody>
      </p:sp>
      <p:sp>
        <p:nvSpPr>
          <p:cNvPr id="9" name="Rectangle 8">
            <a:extLst>
              <a:ext uri="{FF2B5EF4-FFF2-40B4-BE49-F238E27FC236}">
                <a16:creationId xmlns:a16="http://schemas.microsoft.com/office/drawing/2014/main" id="{F3318196-F7FB-2040-8D72-BC92A5A39A5C}"/>
              </a:ext>
            </a:extLst>
          </p:cNvPr>
          <p:cNvSpPr/>
          <p:nvPr/>
        </p:nvSpPr>
        <p:spPr>
          <a:xfrm>
            <a:off x="6226906" y="1620810"/>
            <a:ext cx="4043607" cy="461665"/>
          </a:xfrm>
          <a:prstGeom prst="rect">
            <a:avLst/>
          </a:prstGeom>
        </p:spPr>
        <p:txBody>
          <a:bodyPr wrap="none">
            <a:spAutoFit/>
          </a:bodyPr>
          <a:lstStyle/>
          <a:p>
            <a:r>
              <a:rPr lang="en-US" sz="2400" dirty="0"/>
              <a:t>2C</a:t>
            </a:r>
            <a:r>
              <a:rPr lang="en-US" sz="2400" baseline="-25000" dirty="0"/>
              <a:t>2</a:t>
            </a:r>
            <a:r>
              <a:rPr lang="en-US" sz="2400" dirty="0"/>
              <a:t>H</a:t>
            </a:r>
            <a:r>
              <a:rPr lang="en-US" sz="2400" baseline="-25000" dirty="0"/>
              <a:t>6</a:t>
            </a:r>
            <a:r>
              <a:rPr lang="en-US" sz="2400" dirty="0"/>
              <a:t> +7O</a:t>
            </a:r>
            <a:r>
              <a:rPr lang="en-US" sz="2400" baseline="-25000" dirty="0"/>
              <a:t>2</a:t>
            </a:r>
            <a:r>
              <a:rPr lang="en-US" sz="2400" dirty="0"/>
              <a:t> </a:t>
            </a:r>
            <a:r>
              <a:rPr lang="en-US" sz="2400" dirty="0">
                <a:sym typeface="Wingdings" pitchFamily="2" charset="2"/>
              </a:rPr>
              <a:t> __ CO</a:t>
            </a:r>
            <a:r>
              <a:rPr lang="en-US" sz="2400" baseline="-25000" dirty="0">
                <a:sym typeface="Wingdings" pitchFamily="2" charset="2"/>
              </a:rPr>
              <a:t>2</a:t>
            </a:r>
            <a:r>
              <a:rPr lang="en-US" sz="2400" dirty="0">
                <a:sym typeface="Wingdings" pitchFamily="2" charset="2"/>
              </a:rPr>
              <a:t> + __ H</a:t>
            </a:r>
            <a:r>
              <a:rPr lang="en-US" sz="2400" baseline="-25000" dirty="0">
                <a:sym typeface="Wingdings" pitchFamily="2" charset="2"/>
              </a:rPr>
              <a:t>2</a:t>
            </a:r>
            <a:r>
              <a:rPr lang="en-US" sz="2400" dirty="0">
                <a:sym typeface="Wingdings" pitchFamily="2" charset="2"/>
              </a:rPr>
              <a:t>O</a:t>
            </a:r>
            <a:endParaRPr lang="en-US" sz="2400" dirty="0"/>
          </a:p>
        </p:txBody>
      </p:sp>
      <p:pic>
        <p:nvPicPr>
          <p:cNvPr id="10" name="Picture 9">
            <a:extLst>
              <a:ext uri="{FF2B5EF4-FFF2-40B4-BE49-F238E27FC236}">
                <a16:creationId xmlns:a16="http://schemas.microsoft.com/office/drawing/2014/main" id="{E1FA4052-4443-264D-9BAA-1803BA0C3F75}"/>
              </a:ext>
            </a:extLst>
          </p:cNvPr>
          <p:cNvPicPr>
            <a:picLocks noChangeAspect="1"/>
          </p:cNvPicPr>
          <p:nvPr/>
        </p:nvPicPr>
        <p:blipFill>
          <a:blip r:embed="rId2"/>
          <a:stretch>
            <a:fillRect/>
          </a:stretch>
        </p:blipFill>
        <p:spPr>
          <a:xfrm>
            <a:off x="117894" y="1044329"/>
            <a:ext cx="1463040" cy="1256377"/>
          </a:xfrm>
          <a:prstGeom prst="rect">
            <a:avLst/>
          </a:prstGeom>
        </p:spPr>
      </p:pic>
      <p:pic>
        <p:nvPicPr>
          <p:cNvPr id="11" name="Picture 10">
            <a:extLst>
              <a:ext uri="{FF2B5EF4-FFF2-40B4-BE49-F238E27FC236}">
                <a16:creationId xmlns:a16="http://schemas.microsoft.com/office/drawing/2014/main" id="{CCD1C343-9528-2E42-B2ED-5B1733955280}"/>
              </a:ext>
            </a:extLst>
          </p:cNvPr>
          <p:cNvPicPr>
            <a:picLocks noChangeAspect="1"/>
          </p:cNvPicPr>
          <p:nvPr/>
        </p:nvPicPr>
        <p:blipFill>
          <a:blip r:embed="rId2"/>
          <a:stretch>
            <a:fillRect/>
          </a:stretch>
        </p:blipFill>
        <p:spPr>
          <a:xfrm>
            <a:off x="1857384" y="1081018"/>
            <a:ext cx="1463040" cy="1256377"/>
          </a:xfrm>
          <a:prstGeom prst="rect">
            <a:avLst/>
          </a:prstGeom>
        </p:spPr>
      </p:pic>
      <p:pic>
        <p:nvPicPr>
          <p:cNvPr id="12" name="Picture 11">
            <a:extLst>
              <a:ext uri="{FF2B5EF4-FFF2-40B4-BE49-F238E27FC236}">
                <a16:creationId xmlns:a16="http://schemas.microsoft.com/office/drawing/2014/main" id="{5256F285-9A70-BE43-8A20-D9E681EAA564}"/>
              </a:ext>
            </a:extLst>
          </p:cNvPr>
          <p:cNvPicPr>
            <a:picLocks noChangeAspect="1"/>
          </p:cNvPicPr>
          <p:nvPr/>
        </p:nvPicPr>
        <p:blipFill rotWithShape="1">
          <a:blip r:embed="rId3"/>
          <a:srcRect l="30469" r="57531"/>
          <a:stretch/>
        </p:blipFill>
        <p:spPr>
          <a:xfrm>
            <a:off x="117894" y="2465504"/>
            <a:ext cx="1463040" cy="1360557"/>
          </a:xfrm>
          <a:prstGeom prst="rect">
            <a:avLst/>
          </a:prstGeom>
        </p:spPr>
      </p:pic>
      <p:pic>
        <p:nvPicPr>
          <p:cNvPr id="13" name="Picture 12">
            <a:extLst>
              <a:ext uri="{FF2B5EF4-FFF2-40B4-BE49-F238E27FC236}">
                <a16:creationId xmlns:a16="http://schemas.microsoft.com/office/drawing/2014/main" id="{E49D64B2-8E7C-D24A-AE3D-440998C477FE}"/>
              </a:ext>
            </a:extLst>
          </p:cNvPr>
          <p:cNvPicPr>
            <a:picLocks noChangeAspect="1"/>
          </p:cNvPicPr>
          <p:nvPr/>
        </p:nvPicPr>
        <p:blipFill rotWithShape="1">
          <a:blip r:embed="rId3"/>
          <a:srcRect l="30469" r="57531"/>
          <a:stretch/>
        </p:blipFill>
        <p:spPr>
          <a:xfrm>
            <a:off x="1733334" y="2859731"/>
            <a:ext cx="1463040" cy="1360557"/>
          </a:xfrm>
          <a:prstGeom prst="rect">
            <a:avLst/>
          </a:prstGeom>
        </p:spPr>
      </p:pic>
      <p:pic>
        <p:nvPicPr>
          <p:cNvPr id="14" name="Picture 13">
            <a:extLst>
              <a:ext uri="{FF2B5EF4-FFF2-40B4-BE49-F238E27FC236}">
                <a16:creationId xmlns:a16="http://schemas.microsoft.com/office/drawing/2014/main" id="{A84327AC-9424-2043-A41E-DBEDE91DC335}"/>
              </a:ext>
            </a:extLst>
          </p:cNvPr>
          <p:cNvPicPr>
            <a:picLocks noChangeAspect="1"/>
          </p:cNvPicPr>
          <p:nvPr/>
        </p:nvPicPr>
        <p:blipFill rotWithShape="1">
          <a:blip r:embed="rId3"/>
          <a:srcRect l="30469" r="57531"/>
          <a:stretch/>
        </p:blipFill>
        <p:spPr>
          <a:xfrm>
            <a:off x="3249449" y="3826061"/>
            <a:ext cx="1463040" cy="1360557"/>
          </a:xfrm>
          <a:prstGeom prst="rect">
            <a:avLst/>
          </a:prstGeom>
        </p:spPr>
      </p:pic>
      <p:pic>
        <p:nvPicPr>
          <p:cNvPr id="16" name="Picture 15">
            <a:extLst>
              <a:ext uri="{FF2B5EF4-FFF2-40B4-BE49-F238E27FC236}">
                <a16:creationId xmlns:a16="http://schemas.microsoft.com/office/drawing/2014/main" id="{0D8446A0-215F-6C42-B895-9F977EA9E918}"/>
              </a:ext>
            </a:extLst>
          </p:cNvPr>
          <p:cNvPicPr>
            <a:picLocks noChangeAspect="1"/>
          </p:cNvPicPr>
          <p:nvPr/>
        </p:nvPicPr>
        <p:blipFill rotWithShape="1">
          <a:blip r:embed="rId3"/>
          <a:srcRect l="30469" r="57531"/>
          <a:stretch/>
        </p:blipFill>
        <p:spPr>
          <a:xfrm>
            <a:off x="270294" y="3978461"/>
            <a:ext cx="1463040" cy="1360557"/>
          </a:xfrm>
          <a:prstGeom prst="rect">
            <a:avLst/>
          </a:prstGeom>
        </p:spPr>
      </p:pic>
      <p:pic>
        <p:nvPicPr>
          <p:cNvPr id="17" name="Picture 16">
            <a:extLst>
              <a:ext uri="{FF2B5EF4-FFF2-40B4-BE49-F238E27FC236}">
                <a16:creationId xmlns:a16="http://schemas.microsoft.com/office/drawing/2014/main" id="{0678763B-0403-F143-9A38-5171E9D96BDD}"/>
              </a:ext>
            </a:extLst>
          </p:cNvPr>
          <p:cNvPicPr>
            <a:picLocks noChangeAspect="1"/>
          </p:cNvPicPr>
          <p:nvPr/>
        </p:nvPicPr>
        <p:blipFill rotWithShape="1">
          <a:blip r:embed="rId3"/>
          <a:srcRect l="30469" r="57531"/>
          <a:stretch/>
        </p:blipFill>
        <p:spPr>
          <a:xfrm>
            <a:off x="270294" y="5339018"/>
            <a:ext cx="1463040" cy="1360557"/>
          </a:xfrm>
          <a:prstGeom prst="rect">
            <a:avLst/>
          </a:prstGeom>
        </p:spPr>
      </p:pic>
      <p:pic>
        <p:nvPicPr>
          <p:cNvPr id="23" name="Picture 22">
            <a:extLst>
              <a:ext uri="{FF2B5EF4-FFF2-40B4-BE49-F238E27FC236}">
                <a16:creationId xmlns:a16="http://schemas.microsoft.com/office/drawing/2014/main" id="{0E4B24F8-A8E4-BF4B-89AD-3096DF98348F}"/>
              </a:ext>
            </a:extLst>
          </p:cNvPr>
          <p:cNvPicPr>
            <a:picLocks noChangeAspect="1"/>
          </p:cNvPicPr>
          <p:nvPr/>
        </p:nvPicPr>
        <p:blipFill rotWithShape="1">
          <a:blip r:embed="rId3"/>
          <a:srcRect l="30469" r="57531"/>
          <a:stretch/>
        </p:blipFill>
        <p:spPr>
          <a:xfrm>
            <a:off x="1857384" y="4563770"/>
            <a:ext cx="1463040" cy="1360557"/>
          </a:xfrm>
          <a:prstGeom prst="rect">
            <a:avLst/>
          </a:prstGeom>
        </p:spPr>
      </p:pic>
      <p:pic>
        <p:nvPicPr>
          <p:cNvPr id="24" name="Picture 23">
            <a:extLst>
              <a:ext uri="{FF2B5EF4-FFF2-40B4-BE49-F238E27FC236}">
                <a16:creationId xmlns:a16="http://schemas.microsoft.com/office/drawing/2014/main" id="{A3D07437-5ACB-CD47-AA38-C843CE5E5235}"/>
              </a:ext>
            </a:extLst>
          </p:cNvPr>
          <p:cNvPicPr>
            <a:picLocks noChangeAspect="1"/>
          </p:cNvPicPr>
          <p:nvPr/>
        </p:nvPicPr>
        <p:blipFill rotWithShape="1">
          <a:blip r:embed="rId3"/>
          <a:srcRect l="30469" r="57531"/>
          <a:stretch/>
        </p:blipFill>
        <p:spPr>
          <a:xfrm>
            <a:off x="3373332" y="2286720"/>
            <a:ext cx="1463040" cy="1360557"/>
          </a:xfrm>
          <a:prstGeom prst="rect">
            <a:avLst/>
          </a:prstGeom>
        </p:spPr>
      </p:pic>
      <p:pic>
        <p:nvPicPr>
          <p:cNvPr id="15" name="Picture 14">
            <a:extLst>
              <a:ext uri="{FF2B5EF4-FFF2-40B4-BE49-F238E27FC236}">
                <a16:creationId xmlns:a16="http://schemas.microsoft.com/office/drawing/2014/main" id="{DBD65C0B-0E8C-BC44-AFAC-E94D2213CD6A}"/>
              </a:ext>
            </a:extLst>
          </p:cNvPr>
          <p:cNvPicPr>
            <a:picLocks noChangeAspect="1"/>
          </p:cNvPicPr>
          <p:nvPr/>
        </p:nvPicPr>
        <p:blipFill rotWithShape="1">
          <a:blip r:embed="rId3"/>
          <a:srcRect l="88969"/>
          <a:stretch/>
        </p:blipFill>
        <p:spPr>
          <a:xfrm>
            <a:off x="7526648" y="4506339"/>
            <a:ext cx="1344930" cy="1360557"/>
          </a:xfrm>
          <a:prstGeom prst="rect">
            <a:avLst/>
          </a:prstGeom>
        </p:spPr>
      </p:pic>
      <p:pic>
        <p:nvPicPr>
          <p:cNvPr id="18" name="Picture 17">
            <a:extLst>
              <a:ext uri="{FF2B5EF4-FFF2-40B4-BE49-F238E27FC236}">
                <a16:creationId xmlns:a16="http://schemas.microsoft.com/office/drawing/2014/main" id="{373AEF86-DD08-734A-BC14-FC7DE9A04327}"/>
              </a:ext>
            </a:extLst>
          </p:cNvPr>
          <p:cNvPicPr>
            <a:picLocks noChangeAspect="1"/>
          </p:cNvPicPr>
          <p:nvPr/>
        </p:nvPicPr>
        <p:blipFill rotWithShape="1">
          <a:blip r:embed="rId3"/>
          <a:srcRect l="58500" r="29500"/>
          <a:stretch/>
        </p:blipFill>
        <p:spPr>
          <a:xfrm>
            <a:off x="7408538" y="2748721"/>
            <a:ext cx="1463040" cy="1360557"/>
          </a:xfrm>
          <a:prstGeom prst="rect">
            <a:avLst/>
          </a:prstGeom>
        </p:spPr>
      </p:pic>
      <p:sp>
        <p:nvSpPr>
          <p:cNvPr id="2" name="TextBox 1">
            <a:extLst>
              <a:ext uri="{FF2B5EF4-FFF2-40B4-BE49-F238E27FC236}">
                <a16:creationId xmlns:a16="http://schemas.microsoft.com/office/drawing/2014/main" id="{DBC1998A-68D8-B64C-BF69-5103CA78A7DC}"/>
              </a:ext>
            </a:extLst>
          </p:cNvPr>
          <p:cNvSpPr txBox="1"/>
          <p:nvPr/>
        </p:nvSpPr>
        <p:spPr>
          <a:xfrm>
            <a:off x="9048536" y="3198167"/>
            <a:ext cx="1844254" cy="461665"/>
          </a:xfrm>
          <a:prstGeom prst="rect">
            <a:avLst/>
          </a:prstGeom>
          <a:noFill/>
        </p:spPr>
        <p:txBody>
          <a:bodyPr wrap="square" rtlCol="0">
            <a:spAutoFit/>
          </a:bodyPr>
          <a:lstStyle/>
          <a:p>
            <a:r>
              <a:rPr lang="en-US" sz="2400" dirty="0"/>
              <a:t>4 of these</a:t>
            </a:r>
          </a:p>
        </p:txBody>
      </p:sp>
      <p:sp>
        <p:nvSpPr>
          <p:cNvPr id="19" name="TextBox 18">
            <a:extLst>
              <a:ext uri="{FF2B5EF4-FFF2-40B4-BE49-F238E27FC236}">
                <a16:creationId xmlns:a16="http://schemas.microsoft.com/office/drawing/2014/main" id="{F8E505DB-212A-ED49-94F1-215C6BB87950}"/>
              </a:ext>
            </a:extLst>
          </p:cNvPr>
          <p:cNvSpPr txBox="1"/>
          <p:nvPr/>
        </p:nvSpPr>
        <p:spPr>
          <a:xfrm>
            <a:off x="9048536" y="4955784"/>
            <a:ext cx="1844254" cy="461665"/>
          </a:xfrm>
          <a:prstGeom prst="rect">
            <a:avLst/>
          </a:prstGeom>
          <a:noFill/>
        </p:spPr>
        <p:txBody>
          <a:bodyPr wrap="square" rtlCol="0">
            <a:spAutoFit/>
          </a:bodyPr>
          <a:lstStyle/>
          <a:p>
            <a:r>
              <a:rPr lang="en-US" sz="2400" dirty="0"/>
              <a:t>6 of these</a:t>
            </a:r>
          </a:p>
        </p:txBody>
      </p:sp>
      <p:grpSp>
        <p:nvGrpSpPr>
          <p:cNvPr id="20" name="Group 19">
            <a:extLst>
              <a:ext uri="{FF2B5EF4-FFF2-40B4-BE49-F238E27FC236}">
                <a16:creationId xmlns:a16="http://schemas.microsoft.com/office/drawing/2014/main" id="{5995185D-8C17-B34B-B781-A6003F844A44}"/>
              </a:ext>
            </a:extLst>
          </p:cNvPr>
          <p:cNvGrpSpPr/>
          <p:nvPr/>
        </p:nvGrpSpPr>
        <p:grpSpPr>
          <a:xfrm>
            <a:off x="268086" y="661095"/>
            <a:ext cx="3229728" cy="461666"/>
            <a:chOff x="268086" y="661095"/>
            <a:chExt cx="3229728" cy="461666"/>
          </a:xfrm>
        </p:grpSpPr>
        <p:sp>
          <p:nvSpPr>
            <p:cNvPr id="21" name="TextBox 20">
              <a:extLst>
                <a:ext uri="{FF2B5EF4-FFF2-40B4-BE49-F238E27FC236}">
                  <a16:creationId xmlns:a16="http://schemas.microsoft.com/office/drawing/2014/main" id="{4CC682AF-C5E3-2349-BACA-2DC5A23296F7}"/>
                </a:ext>
              </a:extLst>
            </p:cNvPr>
            <p:cNvSpPr txBox="1"/>
            <p:nvPr/>
          </p:nvSpPr>
          <p:spPr>
            <a:xfrm>
              <a:off x="268086" y="661096"/>
              <a:ext cx="1411908" cy="461665"/>
            </a:xfrm>
            <a:prstGeom prst="rect">
              <a:avLst/>
            </a:prstGeom>
            <a:noFill/>
          </p:spPr>
          <p:txBody>
            <a:bodyPr wrap="square" rtlCol="0">
              <a:spAutoFit/>
            </a:bodyPr>
            <a:lstStyle/>
            <a:p>
              <a:r>
                <a:rPr lang="en-US" sz="2400" dirty="0"/>
                <a:t>ethane</a:t>
              </a:r>
            </a:p>
          </p:txBody>
        </p:sp>
        <p:sp>
          <p:nvSpPr>
            <p:cNvPr id="22" name="TextBox 21">
              <a:extLst>
                <a:ext uri="{FF2B5EF4-FFF2-40B4-BE49-F238E27FC236}">
                  <a16:creationId xmlns:a16="http://schemas.microsoft.com/office/drawing/2014/main" id="{EFEA7089-C8F7-944C-8E6E-A788F62434DA}"/>
                </a:ext>
              </a:extLst>
            </p:cNvPr>
            <p:cNvSpPr txBox="1"/>
            <p:nvPr/>
          </p:nvSpPr>
          <p:spPr>
            <a:xfrm>
              <a:off x="2085906" y="661095"/>
              <a:ext cx="1411908" cy="461665"/>
            </a:xfrm>
            <a:prstGeom prst="rect">
              <a:avLst/>
            </a:prstGeom>
            <a:noFill/>
          </p:spPr>
          <p:txBody>
            <a:bodyPr wrap="square" rtlCol="0">
              <a:spAutoFit/>
            </a:bodyPr>
            <a:lstStyle/>
            <a:p>
              <a:r>
                <a:rPr lang="en-US" sz="2400" dirty="0"/>
                <a:t>ethane</a:t>
              </a:r>
            </a:p>
          </p:txBody>
        </p:sp>
      </p:grpSp>
    </p:spTree>
    <p:extLst>
      <p:ext uri="{BB962C8B-B14F-4D97-AF65-F5344CB8AC3E}">
        <p14:creationId xmlns:p14="http://schemas.microsoft.com/office/powerpoint/2010/main" val="3842348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773BCA-9723-974B-8303-BDC44639FC62}"/>
              </a:ext>
            </a:extLst>
          </p:cNvPr>
          <p:cNvSpPr txBox="1"/>
          <p:nvPr/>
        </p:nvSpPr>
        <p:spPr>
          <a:xfrm>
            <a:off x="0" y="0"/>
            <a:ext cx="11189989" cy="461665"/>
          </a:xfrm>
          <a:prstGeom prst="rect">
            <a:avLst/>
          </a:prstGeom>
          <a:solidFill>
            <a:schemeClr val="accent2"/>
          </a:solidFill>
        </p:spPr>
        <p:txBody>
          <a:bodyPr wrap="square" rtlCol="0">
            <a:spAutoFit/>
          </a:bodyPr>
          <a:lstStyle/>
          <a:p>
            <a:r>
              <a:rPr lang="en-US" sz="2400" b="1" dirty="0"/>
              <a:t>When other hydrocarbons burn …</a:t>
            </a:r>
          </a:p>
        </p:txBody>
      </p:sp>
      <p:sp>
        <p:nvSpPr>
          <p:cNvPr id="9" name="Rectangle 8">
            <a:extLst>
              <a:ext uri="{FF2B5EF4-FFF2-40B4-BE49-F238E27FC236}">
                <a16:creationId xmlns:a16="http://schemas.microsoft.com/office/drawing/2014/main" id="{F3318196-F7FB-2040-8D72-BC92A5A39A5C}"/>
              </a:ext>
            </a:extLst>
          </p:cNvPr>
          <p:cNvSpPr/>
          <p:nvPr/>
        </p:nvSpPr>
        <p:spPr>
          <a:xfrm>
            <a:off x="6226906" y="1620810"/>
            <a:ext cx="3739037" cy="461665"/>
          </a:xfrm>
          <a:prstGeom prst="rect">
            <a:avLst/>
          </a:prstGeom>
        </p:spPr>
        <p:txBody>
          <a:bodyPr wrap="none">
            <a:spAutoFit/>
          </a:bodyPr>
          <a:lstStyle/>
          <a:p>
            <a:r>
              <a:rPr lang="en-US" sz="2400" dirty="0"/>
              <a:t>2C</a:t>
            </a:r>
            <a:r>
              <a:rPr lang="en-US" sz="2400" baseline="-25000" dirty="0"/>
              <a:t>2</a:t>
            </a:r>
            <a:r>
              <a:rPr lang="en-US" sz="2400" dirty="0"/>
              <a:t>H</a:t>
            </a:r>
            <a:r>
              <a:rPr lang="en-US" sz="2400" baseline="-25000" dirty="0"/>
              <a:t>6</a:t>
            </a:r>
            <a:r>
              <a:rPr lang="en-US" sz="2400" dirty="0"/>
              <a:t> +7O</a:t>
            </a:r>
            <a:r>
              <a:rPr lang="en-US" sz="2400" baseline="-25000" dirty="0"/>
              <a:t>2</a:t>
            </a:r>
            <a:r>
              <a:rPr lang="en-US" sz="2400" dirty="0"/>
              <a:t> </a:t>
            </a:r>
            <a:r>
              <a:rPr lang="en-US" sz="2400" dirty="0">
                <a:sym typeface="Wingdings" pitchFamily="2" charset="2"/>
              </a:rPr>
              <a:t> 4CO</a:t>
            </a:r>
            <a:r>
              <a:rPr lang="en-US" sz="2400" baseline="-25000" dirty="0">
                <a:sym typeface="Wingdings" pitchFamily="2" charset="2"/>
              </a:rPr>
              <a:t>2</a:t>
            </a:r>
            <a:r>
              <a:rPr lang="en-US" sz="2400" dirty="0">
                <a:sym typeface="Wingdings" pitchFamily="2" charset="2"/>
              </a:rPr>
              <a:t> + 6H</a:t>
            </a:r>
            <a:r>
              <a:rPr lang="en-US" sz="2400" baseline="-25000" dirty="0">
                <a:sym typeface="Wingdings" pitchFamily="2" charset="2"/>
              </a:rPr>
              <a:t>2</a:t>
            </a:r>
            <a:r>
              <a:rPr lang="en-US" sz="2400" dirty="0">
                <a:sym typeface="Wingdings" pitchFamily="2" charset="2"/>
              </a:rPr>
              <a:t>O</a:t>
            </a:r>
            <a:endParaRPr lang="en-US" sz="2400" dirty="0"/>
          </a:p>
        </p:txBody>
      </p:sp>
      <p:pic>
        <p:nvPicPr>
          <p:cNvPr id="10" name="Picture 9">
            <a:extLst>
              <a:ext uri="{FF2B5EF4-FFF2-40B4-BE49-F238E27FC236}">
                <a16:creationId xmlns:a16="http://schemas.microsoft.com/office/drawing/2014/main" id="{E1FA4052-4443-264D-9BAA-1803BA0C3F75}"/>
              </a:ext>
            </a:extLst>
          </p:cNvPr>
          <p:cNvPicPr>
            <a:picLocks noChangeAspect="1"/>
          </p:cNvPicPr>
          <p:nvPr/>
        </p:nvPicPr>
        <p:blipFill>
          <a:blip r:embed="rId2"/>
          <a:stretch>
            <a:fillRect/>
          </a:stretch>
        </p:blipFill>
        <p:spPr>
          <a:xfrm>
            <a:off x="117894" y="1044329"/>
            <a:ext cx="1463040" cy="1256377"/>
          </a:xfrm>
          <a:prstGeom prst="rect">
            <a:avLst/>
          </a:prstGeom>
        </p:spPr>
      </p:pic>
      <p:pic>
        <p:nvPicPr>
          <p:cNvPr id="11" name="Picture 10">
            <a:extLst>
              <a:ext uri="{FF2B5EF4-FFF2-40B4-BE49-F238E27FC236}">
                <a16:creationId xmlns:a16="http://schemas.microsoft.com/office/drawing/2014/main" id="{CCD1C343-9528-2E42-B2ED-5B1733955280}"/>
              </a:ext>
            </a:extLst>
          </p:cNvPr>
          <p:cNvPicPr>
            <a:picLocks noChangeAspect="1"/>
          </p:cNvPicPr>
          <p:nvPr/>
        </p:nvPicPr>
        <p:blipFill>
          <a:blip r:embed="rId2"/>
          <a:stretch>
            <a:fillRect/>
          </a:stretch>
        </p:blipFill>
        <p:spPr>
          <a:xfrm>
            <a:off x="1857384" y="1081018"/>
            <a:ext cx="1463040" cy="1256377"/>
          </a:xfrm>
          <a:prstGeom prst="rect">
            <a:avLst/>
          </a:prstGeom>
        </p:spPr>
      </p:pic>
      <p:pic>
        <p:nvPicPr>
          <p:cNvPr id="12" name="Picture 11">
            <a:extLst>
              <a:ext uri="{FF2B5EF4-FFF2-40B4-BE49-F238E27FC236}">
                <a16:creationId xmlns:a16="http://schemas.microsoft.com/office/drawing/2014/main" id="{5256F285-9A70-BE43-8A20-D9E681EAA564}"/>
              </a:ext>
            </a:extLst>
          </p:cNvPr>
          <p:cNvPicPr>
            <a:picLocks noChangeAspect="1"/>
          </p:cNvPicPr>
          <p:nvPr/>
        </p:nvPicPr>
        <p:blipFill rotWithShape="1">
          <a:blip r:embed="rId3"/>
          <a:srcRect l="30469" r="57531"/>
          <a:stretch/>
        </p:blipFill>
        <p:spPr>
          <a:xfrm>
            <a:off x="117894" y="2465504"/>
            <a:ext cx="1463040" cy="1360557"/>
          </a:xfrm>
          <a:prstGeom prst="rect">
            <a:avLst/>
          </a:prstGeom>
        </p:spPr>
      </p:pic>
      <p:pic>
        <p:nvPicPr>
          <p:cNvPr id="13" name="Picture 12">
            <a:extLst>
              <a:ext uri="{FF2B5EF4-FFF2-40B4-BE49-F238E27FC236}">
                <a16:creationId xmlns:a16="http://schemas.microsoft.com/office/drawing/2014/main" id="{E49D64B2-8E7C-D24A-AE3D-440998C477FE}"/>
              </a:ext>
            </a:extLst>
          </p:cNvPr>
          <p:cNvPicPr>
            <a:picLocks noChangeAspect="1"/>
          </p:cNvPicPr>
          <p:nvPr/>
        </p:nvPicPr>
        <p:blipFill rotWithShape="1">
          <a:blip r:embed="rId3"/>
          <a:srcRect l="30469" r="57531"/>
          <a:stretch/>
        </p:blipFill>
        <p:spPr>
          <a:xfrm>
            <a:off x="1733334" y="2859731"/>
            <a:ext cx="1463040" cy="1360557"/>
          </a:xfrm>
          <a:prstGeom prst="rect">
            <a:avLst/>
          </a:prstGeom>
        </p:spPr>
      </p:pic>
      <p:pic>
        <p:nvPicPr>
          <p:cNvPr id="14" name="Picture 13">
            <a:extLst>
              <a:ext uri="{FF2B5EF4-FFF2-40B4-BE49-F238E27FC236}">
                <a16:creationId xmlns:a16="http://schemas.microsoft.com/office/drawing/2014/main" id="{A84327AC-9424-2043-A41E-DBEDE91DC335}"/>
              </a:ext>
            </a:extLst>
          </p:cNvPr>
          <p:cNvPicPr>
            <a:picLocks noChangeAspect="1"/>
          </p:cNvPicPr>
          <p:nvPr/>
        </p:nvPicPr>
        <p:blipFill rotWithShape="1">
          <a:blip r:embed="rId3"/>
          <a:srcRect l="30469" r="57531"/>
          <a:stretch/>
        </p:blipFill>
        <p:spPr>
          <a:xfrm>
            <a:off x="3249449" y="3826061"/>
            <a:ext cx="1463040" cy="1360557"/>
          </a:xfrm>
          <a:prstGeom prst="rect">
            <a:avLst/>
          </a:prstGeom>
        </p:spPr>
      </p:pic>
      <p:pic>
        <p:nvPicPr>
          <p:cNvPr id="16" name="Picture 15">
            <a:extLst>
              <a:ext uri="{FF2B5EF4-FFF2-40B4-BE49-F238E27FC236}">
                <a16:creationId xmlns:a16="http://schemas.microsoft.com/office/drawing/2014/main" id="{0D8446A0-215F-6C42-B895-9F977EA9E918}"/>
              </a:ext>
            </a:extLst>
          </p:cNvPr>
          <p:cNvPicPr>
            <a:picLocks noChangeAspect="1"/>
          </p:cNvPicPr>
          <p:nvPr/>
        </p:nvPicPr>
        <p:blipFill rotWithShape="1">
          <a:blip r:embed="rId3"/>
          <a:srcRect l="30469" r="57531"/>
          <a:stretch/>
        </p:blipFill>
        <p:spPr>
          <a:xfrm>
            <a:off x="270294" y="3978461"/>
            <a:ext cx="1463040" cy="1360557"/>
          </a:xfrm>
          <a:prstGeom prst="rect">
            <a:avLst/>
          </a:prstGeom>
        </p:spPr>
      </p:pic>
      <p:pic>
        <p:nvPicPr>
          <p:cNvPr id="17" name="Picture 16">
            <a:extLst>
              <a:ext uri="{FF2B5EF4-FFF2-40B4-BE49-F238E27FC236}">
                <a16:creationId xmlns:a16="http://schemas.microsoft.com/office/drawing/2014/main" id="{0678763B-0403-F143-9A38-5171E9D96BDD}"/>
              </a:ext>
            </a:extLst>
          </p:cNvPr>
          <p:cNvPicPr>
            <a:picLocks noChangeAspect="1"/>
          </p:cNvPicPr>
          <p:nvPr/>
        </p:nvPicPr>
        <p:blipFill rotWithShape="1">
          <a:blip r:embed="rId3"/>
          <a:srcRect l="30469" r="57531"/>
          <a:stretch/>
        </p:blipFill>
        <p:spPr>
          <a:xfrm>
            <a:off x="270294" y="5339018"/>
            <a:ext cx="1463040" cy="1360557"/>
          </a:xfrm>
          <a:prstGeom prst="rect">
            <a:avLst/>
          </a:prstGeom>
        </p:spPr>
      </p:pic>
      <p:pic>
        <p:nvPicPr>
          <p:cNvPr id="23" name="Picture 22">
            <a:extLst>
              <a:ext uri="{FF2B5EF4-FFF2-40B4-BE49-F238E27FC236}">
                <a16:creationId xmlns:a16="http://schemas.microsoft.com/office/drawing/2014/main" id="{0E4B24F8-A8E4-BF4B-89AD-3096DF98348F}"/>
              </a:ext>
            </a:extLst>
          </p:cNvPr>
          <p:cNvPicPr>
            <a:picLocks noChangeAspect="1"/>
          </p:cNvPicPr>
          <p:nvPr/>
        </p:nvPicPr>
        <p:blipFill rotWithShape="1">
          <a:blip r:embed="rId3"/>
          <a:srcRect l="30469" r="57531"/>
          <a:stretch/>
        </p:blipFill>
        <p:spPr>
          <a:xfrm>
            <a:off x="1857384" y="4563770"/>
            <a:ext cx="1463040" cy="1360557"/>
          </a:xfrm>
          <a:prstGeom prst="rect">
            <a:avLst/>
          </a:prstGeom>
        </p:spPr>
      </p:pic>
      <p:pic>
        <p:nvPicPr>
          <p:cNvPr id="24" name="Picture 23">
            <a:extLst>
              <a:ext uri="{FF2B5EF4-FFF2-40B4-BE49-F238E27FC236}">
                <a16:creationId xmlns:a16="http://schemas.microsoft.com/office/drawing/2014/main" id="{A3D07437-5ACB-CD47-AA38-C843CE5E5235}"/>
              </a:ext>
            </a:extLst>
          </p:cNvPr>
          <p:cNvPicPr>
            <a:picLocks noChangeAspect="1"/>
          </p:cNvPicPr>
          <p:nvPr/>
        </p:nvPicPr>
        <p:blipFill rotWithShape="1">
          <a:blip r:embed="rId3"/>
          <a:srcRect l="30469" r="57531"/>
          <a:stretch/>
        </p:blipFill>
        <p:spPr>
          <a:xfrm>
            <a:off x="3373332" y="2286720"/>
            <a:ext cx="1463040" cy="1360557"/>
          </a:xfrm>
          <a:prstGeom prst="rect">
            <a:avLst/>
          </a:prstGeom>
        </p:spPr>
      </p:pic>
      <p:pic>
        <p:nvPicPr>
          <p:cNvPr id="15" name="Picture 14">
            <a:extLst>
              <a:ext uri="{FF2B5EF4-FFF2-40B4-BE49-F238E27FC236}">
                <a16:creationId xmlns:a16="http://schemas.microsoft.com/office/drawing/2014/main" id="{DBD65C0B-0E8C-BC44-AFAC-E94D2213CD6A}"/>
              </a:ext>
            </a:extLst>
          </p:cNvPr>
          <p:cNvPicPr>
            <a:picLocks noChangeAspect="1"/>
          </p:cNvPicPr>
          <p:nvPr/>
        </p:nvPicPr>
        <p:blipFill rotWithShape="1">
          <a:blip r:embed="rId3"/>
          <a:srcRect l="88969"/>
          <a:stretch/>
        </p:blipFill>
        <p:spPr>
          <a:xfrm>
            <a:off x="7526648" y="4506339"/>
            <a:ext cx="1344930" cy="1360557"/>
          </a:xfrm>
          <a:prstGeom prst="rect">
            <a:avLst/>
          </a:prstGeom>
        </p:spPr>
      </p:pic>
      <p:pic>
        <p:nvPicPr>
          <p:cNvPr id="18" name="Picture 17">
            <a:extLst>
              <a:ext uri="{FF2B5EF4-FFF2-40B4-BE49-F238E27FC236}">
                <a16:creationId xmlns:a16="http://schemas.microsoft.com/office/drawing/2014/main" id="{373AEF86-DD08-734A-BC14-FC7DE9A04327}"/>
              </a:ext>
            </a:extLst>
          </p:cNvPr>
          <p:cNvPicPr>
            <a:picLocks noChangeAspect="1"/>
          </p:cNvPicPr>
          <p:nvPr/>
        </p:nvPicPr>
        <p:blipFill rotWithShape="1">
          <a:blip r:embed="rId3"/>
          <a:srcRect l="58500" r="29500"/>
          <a:stretch/>
        </p:blipFill>
        <p:spPr>
          <a:xfrm>
            <a:off x="7408538" y="2748721"/>
            <a:ext cx="1463040" cy="1360557"/>
          </a:xfrm>
          <a:prstGeom prst="rect">
            <a:avLst/>
          </a:prstGeom>
        </p:spPr>
      </p:pic>
      <p:sp>
        <p:nvSpPr>
          <p:cNvPr id="2" name="TextBox 1">
            <a:extLst>
              <a:ext uri="{FF2B5EF4-FFF2-40B4-BE49-F238E27FC236}">
                <a16:creationId xmlns:a16="http://schemas.microsoft.com/office/drawing/2014/main" id="{DBC1998A-68D8-B64C-BF69-5103CA78A7DC}"/>
              </a:ext>
            </a:extLst>
          </p:cNvPr>
          <p:cNvSpPr txBox="1"/>
          <p:nvPr/>
        </p:nvSpPr>
        <p:spPr>
          <a:xfrm>
            <a:off x="9048536" y="3198167"/>
            <a:ext cx="1844254" cy="461665"/>
          </a:xfrm>
          <a:prstGeom prst="rect">
            <a:avLst/>
          </a:prstGeom>
          <a:noFill/>
        </p:spPr>
        <p:txBody>
          <a:bodyPr wrap="square" rtlCol="0">
            <a:spAutoFit/>
          </a:bodyPr>
          <a:lstStyle/>
          <a:p>
            <a:r>
              <a:rPr lang="en-US" sz="2400" dirty="0"/>
              <a:t>4 of these</a:t>
            </a:r>
          </a:p>
        </p:txBody>
      </p:sp>
      <p:sp>
        <p:nvSpPr>
          <p:cNvPr id="19" name="TextBox 18">
            <a:extLst>
              <a:ext uri="{FF2B5EF4-FFF2-40B4-BE49-F238E27FC236}">
                <a16:creationId xmlns:a16="http://schemas.microsoft.com/office/drawing/2014/main" id="{F8E505DB-212A-ED49-94F1-215C6BB87950}"/>
              </a:ext>
            </a:extLst>
          </p:cNvPr>
          <p:cNvSpPr txBox="1"/>
          <p:nvPr/>
        </p:nvSpPr>
        <p:spPr>
          <a:xfrm>
            <a:off x="9048536" y="4955784"/>
            <a:ext cx="1844254" cy="461665"/>
          </a:xfrm>
          <a:prstGeom prst="rect">
            <a:avLst/>
          </a:prstGeom>
          <a:noFill/>
        </p:spPr>
        <p:txBody>
          <a:bodyPr wrap="square" rtlCol="0">
            <a:spAutoFit/>
          </a:bodyPr>
          <a:lstStyle/>
          <a:p>
            <a:r>
              <a:rPr lang="en-US" sz="2400" dirty="0"/>
              <a:t>6 of these</a:t>
            </a:r>
          </a:p>
        </p:txBody>
      </p:sp>
      <p:grpSp>
        <p:nvGrpSpPr>
          <p:cNvPr id="20" name="Group 19">
            <a:extLst>
              <a:ext uri="{FF2B5EF4-FFF2-40B4-BE49-F238E27FC236}">
                <a16:creationId xmlns:a16="http://schemas.microsoft.com/office/drawing/2014/main" id="{A4568937-A70A-0841-AD6F-0B14339179D7}"/>
              </a:ext>
            </a:extLst>
          </p:cNvPr>
          <p:cNvGrpSpPr/>
          <p:nvPr/>
        </p:nvGrpSpPr>
        <p:grpSpPr>
          <a:xfrm>
            <a:off x="268086" y="661095"/>
            <a:ext cx="3229728" cy="461666"/>
            <a:chOff x="268086" y="661095"/>
            <a:chExt cx="3229728" cy="461666"/>
          </a:xfrm>
        </p:grpSpPr>
        <p:sp>
          <p:nvSpPr>
            <p:cNvPr id="21" name="TextBox 20">
              <a:extLst>
                <a:ext uri="{FF2B5EF4-FFF2-40B4-BE49-F238E27FC236}">
                  <a16:creationId xmlns:a16="http://schemas.microsoft.com/office/drawing/2014/main" id="{0F7F86F1-FEC8-C94A-AA9C-11CB0BFA47B5}"/>
                </a:ext>
              </a:extLst>
            </p:cNvPr>
            <p:cNvSpPr txBox="1"/>
            <p:nvPr/>
          </p:nvSpPr>
          <p:spPr>
            <a:xfrm>
              <a:off x="268086" y="661096"/>
              <a:ext cx="1411908" cy="461665"/>
            </a:xfrm>
            <a:prstGeom prst="rect">
              <a:avLst/>
            </a:prstGeom>
            <a:noFill/>
          </p:spPr>
          <p:txBody>
            <a:bodyPr wrap="square" rtlCol="0">
              <a:spAutoFit/>
            </a:bodyPr>
            <a:lstStyle/>
            <a:p>
              <a:r>
                <a:rPr lang="en-US" sz="2400" dirty="0"/>
                <a:t>ethane</a:t>
              </a:r>
            </a:p>
          </p:txBody>
        </p:sp>
        <p:sp>
          <p:nvSpPr>
            <p:cNvPr id="22" name="TextBox 21">
              <a:extLst>
                <a:ext uri="{FF2B5EF4-FFF2-40B4-BE49-F238E27FC236}">
                  <a16:creationId xmlns:a16="http://schemas.microsoft.com/office/drawing/2014/main" id="{B9197EF0-0639-FE4D-BF92-152EA72FA58A}"/>
                </a:ext>
              </a:extLst>
            </p:cNvPr>
            <p:cNvSpPr txBox="1"/>
            <p:nvPr/>
          </p:nvSpPr>
          <p:spPr>
            <a:xfrm>
              <a:off x="2085906" y="661095"/>
              <a:ext cx="1411908" cy="461665"/>
            </a:xfrm>
            <a:prstGeom prst="rect">
              <a:avLst/>
            </a:prstGeom>
            <a:noFill/>
          </p:spPr>
          <p:txBody>
            <a:bodyPr wrap="square" rtlCol="0">
              <a:spAutoFit/>
            </a:bodyPr>
            <a:lstStyle/>
            <a:p>
              <a:r>
                <a:rPr lang="en-US" sz="2400" dirty="0"/>
                <a:t>ethane</a:t>
              </a:r>
            </a:p>
          </p:txBody>
        </p:sp>
      </p:grpSp>
    </p:spTree>
    <p:extLst>
      <p:ext uri="{BB962C8B-B14F-4D97-AF65-F5344CB8AC3E}">
        <p14:creationId xmlns:p14="http://schemas.microsoft.com/office/powerpoint/2010/main" val="2391776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773BCA-9723-974B-8303-BDC44639FC62}"/>
              </a:ext>
            </a:extLst>
          </p:cNvPr>
          <p:cNvSpPr txBox="1"/>
          <p:nvPr/>
        </p:nvSpPr>
        <p:spPr>
          <a:xfrm>
            <a:off x="0" y="0"/>
            <a:ext cx="11189989" cy="461665"/>
          </a:xfrm>
          <a:prstGeom prst="rect">
            <a:avLst/>
          </a:prstGeom>
          <a:solidFill>
            <a:schemeClr val="accent2"/>
          </a:solidFill>
        </p:spPr>
        <p:txBody>
          <a:bodyPr wrap="square" rtlCol="0">
            <a:spAutoFit/>
          </a:bodyPr>
          <a:lstStyle/>
          <a:p>
            <a:r>
              <a:rPr lang="en-US" sz="2400" b="1" dirty="0"/>
              <a:t>About the masses of gases: the Atomic Weight</a:t>
            </a:r>
          </a:p>
        </p:txBody>
      </p:sp>
      <p:sp>
        <p:nvSpPr>
          <p:cNvPr id="4" name="TextBox 3">
            <a:extLst>
              <a:ext uri="{FF2B5EF4-FFF2-40B4-BE49-F238E27FC236}">
                <a16:creationId xmlns:a16="http://schemas.microsoft.com/office/drawing/2014/main" id="{DD851A34-C252-1A4B-95C2-3E3D5A82F521}"/>
              </a:ext>
            </a:extLst>
          </p:cNvPr>
          <p:cNvSpPr txBox="1"/>
          <p:nvPr/>
        </p:nvSpPr>
        <p:spPr>
          <a:xfrm>
            <a:off x="228600" y="721157"/>
            <a:ext cx="11691747" cy="461665"/>
          </a:xfrm>
          <a:prstGeom prst="rect">
            <a:avLst/>
          </a:prstGeom>
          <a:noFill/>
        </p:spPr>
        <p:txBody>
          <a:bodyPr wrap="square" rtlCol="0">
            <a:spAutoFit/>
          </a:bodyPr>
          <a:lstStyle/>
          <a:p>
            <a:r>
              <a:rPr lang="en-US" sz="2400" dirty="0"/>
              <a:t>We said last week that the #neutrons + #protons is the </a:t>
            </a:r>
            <a:r>
              <a:rPr lang="en-US" sz="2400" b="1" dirty="0"/>
              <a:t>mass number </a:t>
            </a:r>
            <a:r>
              <a:rPr lang="en-US" sz="2400" dirty="0"/>
              <a:t>of an </a:t>
            </a:r>
            <a:r>
              <a:rPr lang="en-US" sz="2400" b="1" dirty="0"/>
              <a:t>isotope</a:t>
            </a:r>
            <a:r>
              <a:rPr lang="en-US" sz="2400" dirty="0"/>
              <a:t>.</a:t>
            </a:r>
          </a:p>
        </p:txBody>
      </p:sp>
      <p:pic>
        <p:nvPicPr>
          <p:cNvPr id="3" name="Picture 2">
            <a:extLst>
              <a:ext uri="{FF2B5EF4-FFF2-40B4-BE49-F238E27FC236}">
                <a16:creationId xmlns:a16="http://schemas.microsoft.com/office/drawing/2014/main" id="{8C59F399-C93B-0D43-8DDF-C7A6EEC411E8}"/>
              </a:ext>
            </a:extLst>
          </p:cNvPr>
          <p:cNvPicPr>
            <a:picLocks noChangeAspect="1"/>
          </p:cNvPicPr>
          <p:nvPr/>
        </p:nvPicPr>
        <p:blipFill>
          <a:blip r:embed="rId2"/>
          <a:stretch>
            <a:fillRect/>
          </a:stretch>
        </p:blipFill>
        <p:spPr>
          <a:xfrm>
            <a:off x="0" y="1565910"/>
            <a:ext cx="5762022" cy="3429000"/>
          </a:xfrm>
          <a:prstGeom prst="rect">
            <a:avLst/>
          </a:prstGeom>
          <a:ln>
            <a:solidFill>
              <a:schemeClr val="accent1"/>
            </a:solidFill>
          </a:ln>
        </p:spPr>
      </p:pic>
      <p:pic>
        <p:nvPicPr>
          <p:cNvPr id="6" name="Picture 5">
            <a:extLst>
              <a:ext uri="{FF2B5EF4-FFF2-40B4-BE49-F238E27FC236}">
                <a16:creationId xmlns:a16="http://schemas.microsoft.com/office/drawing/2014/main" id="{4DBE9F04-2DA2-8B4C-8B01-6445F8444672}"/>
              </a:ext>
            </a:extLst>
          </p:cNvPr>
          <p:cNvPicPr>
            <a:picLocks noChangeAspect="1"/>
          </p:cNvPicPr>
          <p:nvPr/>
        </p:nvPicPr>
        <p:blipFill>
          <a:blip r:embed="rId3"/>
          <a:stretch>
            <a:fillRect/>
          </a:stretch>
        </p:blipFill>
        <p:spPr>
          <a:xfrm>
            <a:off x="6019197" y="1565910"/>
            <a:ext cx="5810853" cy="3429000"/>
          </a:xfrm>
          <a:prstGeom prst="rect">
            <a:avLst/>
          </a:prstGeom>
          <a:ln>
            <a:solidFill>
              <a:schemeClr val="accent1"/>
            </a:solidFill>
          </a:ln>
        </p:spPr>
      </p:pic>
      <p:sp>
        <p:nvSpPr>
          <p:cNvPr id="7" name="TextBox 6">
            <a:extLst>
              <a:ext uri="{FF2B5EF4-FFF2-40B4-BE49-F238E27FC236}">
                <a16:creationId xmlns:a16="http://schemas.microsoft.com/office/drawing/2014/main" id="{7C3201CB-DBB3-A641-9ABA-7EDFC6111C50}"/>
              </a:ext>
            </a:extLst>
          </p:cNvPr>
          <p:cNvSpPr txBox="1"/>
          <p:nvPr/>
        </p:nvSpPr>
        <p:spPr>
          <a:xfrm>
            <a:off x="1097280" y="5292090"/>
            <a:ext cx="7315200" cy="461665"/>
          </a:xfrm>
          <a:prstGeom prst="rect">
            <a:avLst/>
          </a:prstGeom>
          <a:noFill/>
        </p:spPr>
        <p:txBody>
          <a:bodyPr wrap="square" rtlCol="0">
            <a:spAutoFit/>
          </a:bodyPr>
          <a:lstStyle/>
          <a:p>
            <a:r>
              <a:rPr lang="en-US" sz="2400" dirty="0"/>
              <a:t>Shorthand: </a:t>
            </a:r>
            <a:r>
              <a:rPr lang="en-US" sz="2400" baseline="30000" dirty="0"/>
              <a:t>6</a:t>
            </a:r>
            <a:r>
              <a:rPr lang="en-US" sz="2400" dirty="0"/>
              <a:t>Li and </a:t>
            </a:r>
            <a:r>
              <a:rPr lang="en-US" sz="2400" baseline="30000" dirty="0"/>
              <a:t>7</a:t>
            </a:r>
            <a:r>
              <a:rPr lang="en-US" sz="2400" dirty="0"/>
              <a:t>Li </a:t>
            </a:r>
          </a:p>
        </p:txBody>
      </p:sp>
    </p:spTree>
    <p:extLst>
      <p:ext uri="{BB962C8B-B14F-4D97-AF65-F5344CB8AC3E}">
        <p14:creationId xmlns:p14="http://schemas.microsoft.com/office/powerpoint/2010/main" val="3283452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773BCA-9723-974B-8303-BDC44639FC62}"/>
              </a:ext>
            </a:extLst>
          </p:cNvPr>
          <p:cNvSpPr txBox="1"/>
          <p:nvPr/>
        </p:nvSpPr>
        <p:spPr>
          <a:xfrm>
            <a:off x="0" y="0"/>
            <a:ext cx="12192000" cy="461665"/>
          </a:xfrm>
          <a:prstGeom prst="rect">
            <a:avLst/>
          </a:prstGeom>
          <a:solidFill>
            <a:schemeClr val="accent2"/>
          </a:solidFill>
        </p:spPr>
        <p:txBody>
          <a:bodyPr wrap="square" rtlCol="0">
            <a:spAutoFit/>
          </a:bodyPr>
          <a:lstStyle/>
          <a:p>
            <a:r>
              <a:rPr lang="en-US" sz="2400" b="1" dirty="0"/>
              <a:t>Let’s see how we can describe what happens when carbon (like charcoal) burns</a:t>
            </a:r>
          </a:p>
        </p:txBody>
      </p:sp>
      <p:pic>
        <p:nvPicPr>
          <p:cNvPr id="15" name="Picture 14">
            <a:extLst>
              <a:ext uri="{FF2B5EF4-FFF2-40B4-BE49-F238E27FC236}">
                <a16:creationId xmlns:a16="http://schemas.microsoft.com/office/drawing/2014/main" id="{168FA4BA-7D2A-CF4F-A374-AAF6DFD0B178}"/>
              </a:ext>
            </a:extLst>
          </p:cNvPr>
          <p:cNvPicPr>
            <a:picLocks noChangeAspect="1"/>
          </p:cNvPicPr>
          <p:nvPr/>
        </p:nvPicPr>
        <p:blipFill rotWithShape="1">
          <a:blip r:embed="rId2"/>
          <a:srcRect l="18563" r="36156"/>
          <a:stretch/>
        </p:blipFill>
        <p:spPr>
          <a:xfrm>
            <a:off x="1223010" y="2776091"/>
            <a:ext cx="5520690" cy="1671578"/>
          </a:xfrm>
          <a:prstGeom prst="rect">
            <a:avLst/>
          </a:prstGeom>
        </p:spPr>
      </p:pic>
      <p:pic>
        <p:nvPicPr>
          <p:cNvPr id="2" name="Picture 1">
            <a:extLst>
              <a:ext uri="{FF2B5EF4-FFF2-40B4-BE49-F238E27FC236}">
                <a16:creationId xmlns:a16="http://schemas.microsoft.com/office/drawing/2014/main" id="{2E5224B5-3A7A-274D-A4FB-7A734590B154}"/>
              </a:ext>
            </a:extLst>
          </p:cNvPr>
          <p:cNvPicPr>
            <a:picLocks noChangeAspect="1"/>
          </p:cNvPicPr>
          <p:nvPr/>
        </p:nvPicPr>
        <p:blipFill>
          <a:blip r:embed="rId3"/>
          <a:stretch>
            <a:fillRect/>
          </a:stretch>
        </p:blipFill>
        <p:spPr>
          <a:xfrm>
            <a:off x="7391986" y="2632598"/>
            <a:ext cx="2494964" cy="1815071"/>
          </a:xfrm>
          <a:prstGeom prst="rect">
            <a:avLst/>
          </a:prstGeom>
        </p:spPr>
      </p:pic>
      <p:sp>
        <p:nvSpPr>
          <p:cNvPr id="6" name="Rectangle 5">
            <a:extLst>
              <a:ext uri="{FF2B5EF4-FFF2-40B4-BE49-F238E27FC236}">
                <a16:creationId xmlns:a16="http://schemas.microsoft.com/office/drawing/2014/main" id="{BD724CF9-289E-8A4D-A1B4-763F653ED73F}"/>
              </a:ext>
            </a:extLst>
          </p:cNvPr>
          <p:cNvSpPr/>
          <p:nvPr/>
        </p:nvSpPr>
        <p:spPr>
          <a:xfrm>
            <a:off x="1423234" y="4574601"/>
            <a:ext cx="6400919" cy="1569660"/>
          </a:xfrm>
          <a:prstGeom prst="rect">
            <a:avLst/>
          </a:prstGeom>
        </p:spPr>
        <p:txBody>
          <a:bodyPr wrap="none">
            <a:spAutoFit/>
          </a:bodyPr>
          <a:lstStyle/>
          <a:p>
            <a:r>
              <a:rPr lang="en-US" sz="2400" dirty="0"/>
              <a:t>We write this symbolically as a </a:t>
            </a:r>
            <a:r>
              <a:rPr lang="en-US" sz="2400" b="1" dirty="0"/>
              <a:t>chemical equation</a:t>
            </a:r>
            <a:endParaRPr lang="en-US" sz="2400" b="1" dirty="0">
              <a:sym typeface="Wingdings" pitchFamily="2" charset="2"/>
            </a:endParaRPr>
          </a:p>
          <a:p>
            <a:endParaRPr lang="en-US" sz="2400" dirty="0">
              <a:sym typeface="Wingdings" pitchFamily="2" charset="2"/>
            </a:endParaRPr>
          </a:p>
          <a:p>
            <a:pPr algn="ctr"/>
            <a:r>
              <a:rPr lang="en-US" sz="2400" dirty="0"/>
              <a:t>C + O</a:t>
            </a:r>
            <a:r>
              <a:rPr lang="en-US" sz="2400" baseline="-25000" dirty="0"/>
              <a:t>2</a:t>
            </a:r>
            <a:r>
              <a:rPr lang="en-US" sz="2400" dirty="0"/>
              <a:t> </a:t>
            </a:r>
            <a:r>
              <a:rPr lang="en-US" sz="2400" dirty="0">
                <a:sym typeface="Wingdings" pitchFamily="2" charset="2"/>
              </a:rPr>
              <a:t> CO</a:t>
            </a:r>
            <a:r>
              <a:rPr lang="en-US" sz="2400" baseline="-25000" dirty="0">
                <a:sym typeface="Wingdings" pitchFamily="2" charset="2"/>
              </a:rPr>
              <a:t>2</a:t>
            </a:r>
            <a:endParaRPr lang="en-US" sz="2400" dirty="0">
              <a:sym typeface="Wingdings" pitchFamily="2" charset="2"/>
            </a:endParaRPr>
          </a:p>
          <a:p>
            <a:endParaRPr lang="en-US" sz="2400" dirty="0">
              <a:sym typeface="Wingdings" pitchFamily="2" charset="2"/>
            </a:endParaRPr>
          </a:p>
        </p:txBody>
      </p:sp>
    </p:spTree>
    <p:extLst>
      <p:ext uri="{BB962C8B-B14F-4D97-AF65-F5344CB8AC3E}">
        <p14:creationId xmlns:p14="http://schemas.microsoft.com/office/powerpoint/2010/main" val="38811902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773BCA-9723-974B-8303-BDC44639FC62}"/>
              </a:ext>
            </a:extLst>
          </p:cNvPr>
          <p:cNvSpPr txBox="1"/>
          <p:nvPr/>
        </p:nvSpPr>
        <p:spPr>
          <a:xfrm>
            <a:off x="0" y="0"/>
            <a:ext cx="11189989" cy="461665"/>
          </a:xfrm>
          <a:prstGeom prst="rect">
            <a:avLst/>
          </a:prstGeom>
          <a:solidFill>
            <a:schemeClr val="accent2"/>
          </a:solidFill>
        </p:spPr>
        <p:txBody>
          <a:bodyPr wrap="square" rtlCol="0">
            <a:spAutoFit/>
          </a:bodyPr>
          <a:lstStyle/>
          <a:p>
            <a:r>
              <a:rPr lang="en-US" sz="2400" b="1" dirty="0"/>
              <a:t>About the masses of gases: the Atomic Weight</a:t>
            </a:r>
          </a:p>
        </p:txBody>
      </p:sp>
      <p:sp>
        <p:nvSpPr>
          <p:cNvPr id="4" name="TextBox 3">
            <a:extLst>
              <a:ext uri="{FF2B5EF4-FFF2-40B4-BE49-F238E27FC236}">
                <a16:creationId xmlns:a16="http://schemas.microsoft.com/office/drawing/2014/main" id="{DD851A34-C252-1A4B-95C2-3E3D5A82F521}"/>
              </a:ext>
            </a:extLst>
          </p:cNvPr>
          <p:cNvSpPr txBox="1"/>
          <p:nvPr/>
        </p:nvSpPr>
        <p:spPr>
          <a:xfrm>
            <a:off x="3237470" y="721157"/>
            <a:ext cx="8682877" cy="3046988"/>
          </a:xfrm>
          <a:prstGeom prst="rect">
            <a:avLst/>
          </a:prstGeom>
          <a:noFill/>
        </p:spPr>
        <p:txBody>
          <a:bodyPr wrap="square" rtlCol="0">
            <a:spAutoFit/>
          </a:bodyPr>
          <a:lstStyle/>
          <a:p>
            <a:r>
              <a:rPr lang="en-US" sz="2400" dirty="0"/>
              <a:t>So what’s that number below Li in the periodic table?</a:t>
            </a:r>
          </a:p>
          <a:p>
            <a:endParaRPr lang="en-US" sz="2400" dirty="0"/>
          </a:p>
          <a:p>
            <a:r>
              <a:rPr lang="en-US" sz="2400" dirty="0"/>
              <a:t>Answer: an average over the isotopes that occur on Earth!</a:t>
            </a:r>
          </a:p>
          <a:p>
            <a:endParaRPr lang="en-US" sz="2400" dirty="0"/>
          </a:p>
          <a:p>
            <a:r>
              <a:rPr lang="en-US" sz="2400" dirty="0"/>
              <a:t>We’ll call this value the </a:t>
            </a:r>
            <a:r>
              <a:rPr lang="en-US" sz="2400" b="1" dirty="0"/>
              <a:t>Atomic Weight</a:t>
            </a:r>
            <a:r>
              <a:rPr lang="en-US" sz="2400" dirty="0"/>
              <a:t>, symbolized by </a:t>
            </a:r>
            <a:r>
              <a:rPr lang="en-US" sz="2400" b="1" dirty="0"/>
              <a:t>AW</a:t>
            </a:r>
            <a:r>
              <a:rPr lang="en-US" sz="2400" dirty="0"/>
              <a:t>.</a:t>
            </a:r>
          </a:p>
          <a:p>
            <a:endParaRPr lang="en-US" sz="2400" b="1" dirty="0"/>
          </a:p>
          <a:p>
            <a:r>
              <a:rPr lang="en-US" sz="2400" dirty="0"/>
              <a:t>Based on the atomic weight, which do you suppose is more prevalent on Earth, </a:t>
            </a:r>
            <a:r>
              <a:rPr lang="en-US" sz="2400" baseline="30000" dirty="0"/>
              <a:t>6</a:t>
            </a:r>
            <a:r>
              <a:rPr lang="en-US" sz="2400" dirty="0"/>
              <a:t>Li or </a:t>
            </a:r>
            <a:r>
              <a:rPr lang="en-US" sz="2400" baseline="30000" dirty="0"/>
              <a:t>7</a:t>
            </a:r>
            <a:r>
              <a:rPr lang="en-US" sz="2400" dirty="0"/>
              <a:t>Li? </a:t>
            </a:r>
          </a:p>
        </p:txBody>
      </p:sp>
      <p:pic>
        <p:nvPicPr>
          <p:cNvPr id="8" name="Picture 7">
            <a:extLst>
              <a:ext uri="{FF2B5EF4-FFF2-40B4-BE49-F238E27FC236}">
                <a16:creationId xmlns:a16="http://schemas.microsoft.com/office/drawing/2014/main" id="{EDA8630E-1011-AC40-A411-C3A2150F7B9C}"/>
              </a:ext>
            </a:extLst>
          </p:cNvPr>
          <p:cNvPicPr>
            <a:picLocks noChangeAspect="1"/>
          </p:cNvPicPr>
          <p:nvPr/>
        </p:nvPicPr>
        <p:blipFill rotWithShape="1">
          <a:blip r:embed="rId2"/>
          <a:srcRect r="86328" b="66790"/>
          <a:stretch/>
        </p:blipFill>
        <p:spPr>
          <a:xfrm>
            <a:off x="271653" y="630549"/>
            <a:ext cx="2792822" cy="5349765"/>
          </a:xfrm>
          <a:prstGeom prst="rect">
            <a:avLst/>
          </a:prstGeom>
        </p:spPr>
      </p:pic>
    </p:spTree>
    <p:extLst>
      <p:ext uri="{BB962C8B-B14F-4D97-AF65-F5344CB8AC3E}">
        <p14:creationId xmlns:p14="http://schemas.microsoft.com/office/powerpoint/2010/main" val="4016816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773BCA-9723-974B-8303-BDC44639FC62}"/>
              </a:ext>
            </a:extLst>
          </p:cNvPr>
          <p:cNvSpPr txBox="1"/>
          <p:nvPr/>
        </p:nvSpPr>
        <p:spPr>
          <a:xfrm>
            <a:off x="0" y="0"/>
            <a:ext cx="11189989" cy="461665"/>
          </a:xfrm>
          <a:prstGeom prst="rect">
            <a:avLst/>
          </a:prstGeom>
          <a:solidFill>
            <a:schemeClr val="accent2"/>
          </a:solidFill>
        </p:spPr>
        <p:txBody>
          <a:bodyPr wrap="square" rtlCol="0">
            <a:spAutoFit/>
          </a:bodyPr>
          <a:lstStyle/>
          <a:p>
            <a:r>
              <a:rPr lang="en-US" sz="2400" b="1" dirty="0"/>
              <a:t>About the masses of gases: the Atomic Weight</a:t>
            </a:r>
          </a:p>
        </p:txBody>
      </p:sp>
      <p:sp>
        <p:nvSpPr>
          <p:cNvPr id="4" name="TextBox 3">
            <a:extLst>
              <a:ext uri="{FF2B5EF4-FFF2-40B4-BE49-F238E27FC236}">
                <a16:creationId xmlns:a16="http://schemas.microsoft.com/office/drawing/2014/main" id="{DD851A34-C252-1A4B-95C2-3E3D5A82F521}"/>
              </a:ext>
            </a:extLst>
          </p:cNvPr>
          <p:cNvSpPr txBox="1"/>
          <p:nvPr/>
        </p:nvSpPr>
        <p:spPr>
          <a:xfrm>
            <a:off x="3237470" y="721157"/>
            <a:ext cx="8682877" cy="4524315"/>
          </a:xfrm>
          <a:prstGeom prst="rect">
            <a:avLst/>
          </a:prstGeom>
          <a:noFill/>
        </p:spPr>
        <p:txBody>
          <a:bodyPr wrap="square" rtlCol="0">
            <a:spAutoFit/>
          </a:bodyPr>
          <a:lstStyle/>
          <a:p>
            <a:r>
              <a:rPr lang="en-US" sz="2400" dirty="0"/>
              <a:t>So what’s that number below Li in the periodic table?</a:t>
            </a:r>
          </a:p>
          <a:p>
            <a:endParaRPr lang="en-US" sz="2400" dirty="0"/>
          </a:p>
          <a:p>
            <a:r>
              <a:rPr lang="en-US" sz="2400" dirty="0"/>
              <a:t>Answer: an average over the isotopes that occur on Earth!</a:t>
            </a:r>
          </a:p>
          <a:p>
            <a:endParaRPr lang="en-US" sz="2400" dirty="0"/>
          </a:p>
          <a:p>
            <a:r>
              <a:rPr lang="en-US" sz="2400" dirty="0"/>
              <a:t>We’ll call this value the </a:t>
            </a:r>
            <a:r>
              <a:rPr lang="en-US" sz="2400" b="1" dirty="0"/>
              <a:t>Atomic Weight</a:t>
            </a:r>
            <a:r>
              <a:rPr lang="en-US" sz="2400" dirty="0"/>
              <a:t>, symbolized by </a:t>
            </a:r>
            <a:r>
              <a:rPr lang="en-US" sz="2400" b="1" dirty="0"/>
              <a:t>AW</a:t>
            </a:r>
            <a:r>
              <a:rPr lang="en-US" sz="2400" dirty="0"/>
              <a:t>.</a:t>
            </a:r>
          </a:p>
          <a:p>
            <a:endParaRPr lang="en-US" sz="2400" b="1" dirty="0"/>
          </a:p>
          <a:p>
            <a:r>
              <a:rPr lang="en-US" sz="2400" dirty="0"/>
              <a:t>Based on the atomic weight, which do you suppose is more prevalent on Earth, </a:t>
            </a:r>
            <a:r>
              <a:rPr lang="en-US" sz="2400" baseline="30000" dirty="0"/>
              <a:t>6</a:t>
            </a:r>
            <a:r>
              <a:rPr lang="en-US" sz="2400" dirty="0"/>
              <a:t>Li or </a:t>
            </a:r>
            <a:r>
              <a:rPr lang="en-US" sz="2400" baseline="30000" dirty="0"/>
              <a:t>7</a:t>
            </a:r>
            <a:r>
              <a:rPr lang="en-US" sz="2400" dirty="0"/>
              <a:t>Li? </a:t>
            </a:r>
          </a:p>
          <a:p>
            <a:endParaRPr lang="en-US" sz="2400" dirty="0"/>
          </a:p>
          <a:p>
            <a:r>
              <a:rPr lang="en-US" sz="2400" dirty="0"/>
              <a:t>Observed abundances:</a:t>
            </a:r>
          </a:p>
          <a:p>
            <a:pPr algn="ctr"/>
            <a:r>
              <a:rPr lang="en-US" sz="2400" b="1" baseline="30000" dirty="0"/>
              <a:t>6</a:t>
            </a:r>
            <a:r>
              <a:rPr lang="en-US" sz="2400" b="1" dirty="0"/>
              <a:t>Li – 8%</a:t>
            </a:r>
          </a:p>
          <a:p>
            <a:pPr algn="ctr"/>
            <a:r>
              <a:rPr lang="en-US" sz="2400" b="1" baseline="30000" dirty="0"/>
              <a:t>7</a:t>
            </a:r>
            <a:r>
              <a:rPr lang="en-US" sz="2400" b="1" dirty="0"/>
              <a:t>Li – 92%</a:t>
            </a:r>
          </a:p>
        </p:txBody>
      </p:sp>
      <p:pic>
        <p:nvPicPr>
          <p:cNvPr id="8" name="Picture 7">
            <a:extLst>
              <a:ext uri="{FF2B5EF4-FFF2-40B4-BE49-F238E27FC236}">
                <a16:creationId xmlns:a16="http://schemas.microsoft.com/office/drawing/2014/main" id="{EDA8630E-1011-AC40-A411-C3A2150F7B9C}"/>
              </a:ext>
            </a:extLst>
          </p:cNvPr>
          <p:cNvPicPr>
            <a:picLocks noChangeAspect="1"/>
          </p:cNvPicPr>
          <p:nvPr/>
        </p:nvPicPr>
        <p:blipFill rotWithShape="1">
          <a:blip r:embed="rId2"/>
          <a:srcRect r="86328" b="66790"/>
          <a:stretch/>
        </p:blipFill>
        <p:spPr>
          <a:xfrm>
            <a:off x="271653" y="630549"/>
            <a:ext cx="2792822" cy="5349765"/>
          </a:xfrm>
          <a:prstGeom prst="rect">
            <a:avLst/>
          </a:prstGeom>
        </p:spPr>
      </p:pic>
    </p:spTree>
    <p:extLst>
      <p:ext uri="{BB962C8B-B14F-4D97-AF65-F5344CB8AC3E}">
        <p14:creationId xmlns:p14="http://schemas.microsoft.com/office/powerpoint/2010/main" val="430267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773BCA-9723-974B-8303-BDC44639FC62}"/>
              </a:ext>
            </a:extLst>
          </p:cNvPr>
          <p:cNvSpPr txBox="1"/>
          <p:nvPr/>
        </p:nvSpPr>
        <p:spPr>
          <a:xfrm>
            <a:off x="0" y="0"/>
            <a:ext cx="11189989" cy="461665"/>
          </a:xfrm>
          <a:prstGeom prst="rect">
            <a:avLst/>
          </a:prstGeom>
          <a:solidFill>
            <a:schemeClr val="accent2"/>
          </a:solidFill>
        </p:spPr>
        <p:txBody>
          <a:bodyPr wrap="square" rtlCol="0">
            <a:spAutoFit/>
          </a:bodyPr>
          <a:lstStyle/>
          <a:p>
            <a:r>
              <a:rPr lang="en-US" sz="2400" b="1" dirty="0"/>
              <a:t>About the masses of gases: the Atomic Weight</a:t>
            </a:r>
          </a:p>
        </p:txBody>
      </p:sp>
      <p:sp>
        <p:nvSpPr>
          <p:cNvPr id="4" name="TextBox 3">
            <a:extLst>
              <a:ext uri="{FF2B5EF4-FFF2-40B4-BE49-F238E27FC236}">
                <a16:creationId xmlns:a16="http://schemas.microsoft.com/office/drawing/2014/main" id="{DD851A34-C252-1A4B-95C2-3E3D5A82F521}"/>
              </a:ext>
            </a:extLst>
          </p:cNvPr>
          <p:cNvSpPr txBox="1"/>
          <p:nvPr/>
        </p:nvSpPr>
        <p:spPr>
          <a:xfrm>
            <a:off x="3237470" y="721157"/>
            <a:ext cx="8682877" cy="3046988"/>
          </a:xfrm>
          <a:prstGeom prst="rect">
            <a:avLst/>
          </a:prstGeom>
          <a:noFill/>
        </p:spPr>
        <p:txBody>
          <a:bodyPr wrap="square" rtlCol="0">
            <a:spAutoFit/>
          </a:bodyPr>
          <a:lstStyle/>
          <a:p>
            <a:r>
              <a:rPr lang="en-US" sz="2400" dirty="0"/>
              <a:t>Magnesium has </a:t>
            </a:r>
            <a:r>
              <a:rPr lang="en-US" sz="2400" b="1" dirty="0"/>
              <a:t>three</a:t>
            </a:r>
            <a:r>
              <a:rPr lang="en-US" sz="2400" dirty="0"/>
              <a:t> naturally occurring stable isotopes on Earth: </a:t>
            </a:r>
          </a:p>
          <a:p>
            <a:endParaRPr lang="en-US" sz="2400" dirty="0"/>
          </a:p>
          <a:p>
            <a:pPr algn="ctr"/>
            <a:r>
              <a:rPr lang="en-US" sz="2400" baseline="30000" dirty="0"/>
              <a:t>24</a:t>
            </a:r>
            <a:r>
              <a:rPr lang="en-US" sz="2400" dirty="0"/>
              <a:t>Mg </a:t>
            </a:r>
          </a:p>
          <a:p>
            <a:pPr algn="ctr"/>
            <a:r>
              <a:rPr lang="en-US" sz="2400" baseline="30000" dirty="0"/>
              <a:t>25</a:t>
            </a:r>
            <a:r>
              <a:rPr lang="en-US" sz="2400" dirty="0"/>
              <a:t>Mg </a:t>
            </a:r>
          </a:p>
          <a:p>
            <a:pPr algn="ctr"/>
            <a:r>
              <a:rPr lang="en-US" sz="2400" baseline="30000" dirty="0"/>
              <a:t>26</a:t>
            </a:r>
            <a:r>
              <a:rPr lang="en-US" sz="2400" dirty="0"/>
              <a:t>Mg</a:t>
            </a:r>
          </a:p>
          <a:p>
            <a:endParaRPr lang="en-US" sz="2400" dirty="0"/>
          </a:p>
          <a:p>
            <a:r>
              <a:rPr lang="en-US" sz="2400" dirty="0"/>
              <a:t>Based on the atomic weight, which do you suppose is more prevalent on Earth? </a:t>
            </a:r>
          </a:p>
        </p:txBody>
      </p:sp>
      <p:pic>
        <p:nvPicPr>
          <p:cNvPr id="8" name="Picture 7">
            <a:extLst>
              <a:ext uri="{FF2B5EF4-FFF2-40B4-BE49-F238E27FC236}">
                <a16:creationId xmlns:a16="http://schemas.microsoft.com/office/drawing/2014/main" id="{EDA8630E-1011-AC40-A411-C3A2150F7B9C}"/>
              </a:ext>
            </a:extLst>
          </p:cNvPr>
          <p:cNvPicPr>
            <a:picLocks noChangeAspect="1"/>
          </p:cNvPicPr>
          <p:nvPr/>
        </p:nvPicPr>
        <p:blipFill rotWithShape="1">
          <a:blip r:embed="rId2"/>
          <a:srcRect r="86328" b="66790"/>
          <a:stretch/>
        </p:blipFill>
        <p:spPr>
          <a:xfrm>
            <a:off x="271653" y="630549"/>
            <a:ext cx="2792822" cy="5349765"/>
          </a:xfrm>
          <a:prstGeom prst="rect">
            <a:avLst/>
          </a:prstGeom>
        </p:spPr>
      </p:pic>
    </p:spTree>
    <p:extLst>
      <p:ext uri="{BB962C8B-B14F-4D97-AF65-F5344CB8AC3E}">
        <p14:creationId xmlns:p14="http://schemas.microsoft.com/office/powerpoint/2010/main" val="4948654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773BCA-9723-974B-8303-BDC44639FC62}"/>
              </a:ext>
            </a:extLst>
          </p:cNvPr>
          <p:cNvSpPr txBox="1"/>
          <p:nvPr/>
        </p:nvSpPr>
        <p:spPr>
          <a:xfrm>
            <a:off x="0" y="0"/>
            <a:ext cx="11189989" cy="461665"/>
          </a:xfrm>
          <a:prstGeom prst="rect">
            <a:avLst/>
          </a:prstGeom>
          <a:solidFill>
            <a:schemeClr val="accent2"/>
          </a:solidFill>
        </p:spPr>
        <p:txBody>
          <a:bodyPr wrap="square" rtlCol="0">
            <a:spAutoFit/>
          </a:bodyPr>
          <a:lstStyle/>
          <a:p>
            <a:r>
              <a:rPr lang="en-US" sz="2400" b="1" dirty="0"/>
              <a:t>About the masses of gases: the Atomic Weight</a:t>
            </a:r>
          </a:p>
        </p:txBody>
      </p:sp>
      <p:sp>
        <p:nvSpPr>
          <p:cNvPr id="4" name="TextBox 3">
            <a:extLst>
              <a:ext uri="{FF2B5EF4-FFF2-40B4-BE49-F238E27FC236}">
                <a16:creationId xmlns:a16="http://schemas.microsoft.com/office/drawing/2014/main" id="{DD851A34-C252-1A4B-95C2-3E3D5A82F521}"/>
              </a:ext>
            </a:extLst>
          </p:cNvPr>
          <p:cNvSpPr txBox="1"/>
          <p:nvPr/>
        </p:nvSpPr>
        <p:spPr>
          <a:xfrm>
            <a:off x="3237470" y="721157"/>
            <a:ext cx="8682877" cy="3046988"/>
          </a:xfrm>
          <a:prstGeom prst="rect">
            <a:avLst/>
          </a:prstGeom>
          <a:noFill/>
        </p:spPr>
        <p:txBody>
          <a:bodyPr wrap="square" rtlCol="0">
            <a:spAutoFit/>
          </a:bodyPr>
          <a:lstStyle/>
          <a:p>
            <a:r>
              <a:rPr lang="en-US" sz="2400" dirty="0"/>
              <a:t>Magnesium has three naturally occurring stable isotopes on Earth: </a:t>
            </a:r>
          </a:p>
          <a:p>
            <a:endParaRPr lang="en-US" sz="2400" dirty="0"/>
          </a:p>
          <a:p>
            <a:pPr algn="ctr"/>
            <a:r>
              <a:rPr lang="en-US" sz="2400" baseline="30000" dirty="0"/>
              <a:t>24</a:t>
            </a:r>
            <a:r>
              <a:rPr lang="en-US" sz="2400" dirty="0"/>
              <a:t>Mg </a:t>
            </a:r>
          </a:p>
          <a:p>
            <a:pPr algn="ctr"/>
            <a:r>
              <a:rPr lang="en-US" sz="2400" baseline="30000" dirty="0"/>
              <a:t>25</a:t>
            </a:r>
            <a:r>
              <a:rPr lang="en-US" sz="2400" dirty="0"/>
              <a:t>Mg </a:t>
            </a:r>
          </a:p>
          <a:p>
            <a:pPr algn="ctr"/>
            <a:r>
              <a:rPr lang="en-US" sz="2400" baseline="30000" dirty="0"/>
              <a:t>26</a:t>
            </a:r>
            <a:r>
              <a:rPr lang="en-US" sz="2400" dirty="0"/>
              <a:t>Mg</a:t>
            </a:r>
          </a:p>
          <a:p>
            <a:endParaRPr lang="en-US" sz="2400" dirty="0"/>
          </a:p>
          <a:p>
            <a:r>
              <a:rPr lang="en-US" sz="2400" dirty="0"/>
              <a:t>Based on the atomic weight, which do you suppose is more prevalent on Earth? </a:t>
            </a:r>
          </a:p>
        </p:txBody>
      </p:sp>
      <p:pic>
        <p:nvPicPr>
          <p:cNvPr id="8" name="Picture 7">
            <a:extLst>
              <a:ext uri="{FF2B5EF4-FFF2-40B4-BE49-F238E27FC236}">
                <a16:creationId xmlns:a16="http://schemas.microsoft.com/office/drawing/2014/main" id="{EDA8630E-1011-AC40-A411-C3A2150F7B9C}"/>
              </a:ext>
            </a:extLst>
          </p:cNvPr>
          <p:cNvPicPr>
            <a:picLocks noChangeAspect="1"/>
          </p:cNvPicPr>
          <p:nvPr/>
        </p:nvPicPr>
        <p:blipFill rotWithShape="1">
          <a:blip r:embed="rId2"/>
          <a:srcRect r="86328" b="66790"/>
          <a:stretch/>
        </p:blipFill>
        <p:spPr>
          <a:xfrm>
            <a:off x="271653" y="630549"/>
            <a:ext cx="2792822" cy="5349765"/>
          </a:xfrm>
          <a:prstGeom prst="rect">
            <a:avLst/>
          </a:prstGeom>
        </p:spPr>
      </p:pic>
      <p:sp>
        <p:nvSpPr>
          <p:cNvPr id="6" name="TextBox 5">
            <a:extLst>
              <a:ext uri="{FF2B5EF4-FFF2-40B4-BE49-F238E27FC236}">
                <a16:creationId xmlns:a16="http://schemas.microsoft.com/office/drawing/2014/main" id="{91774715-D933-6A48-BACE-AEC7D650B492}"/>
              </a:ext>
            </a:extLst>
          </p:cNvPr>
          <p:cNvSpPr txBox="1"/>
          <p:nvPr/>
        </p:nvSpPr>
        <p:spPr>
          <a:xfrm>
            <a:off x="3237470" y="3811012"/>
            <a:ext cx="6143624" cy="1938992"/>
          </a:xfrm>
          <a:prstGeom prst="rect">
            <a:avLst/>
          </a:prstGeom>
          <a:noFill/>
        </p:spPr>
        <p:txBody>
          <a:bodyPr wrap="square">
            <a:spAutoFit/>
          </a:bodyPr>
          <a:lstStyle/>
          <a:p>
            <a:r>
              <a:rPr lang="en-US" sz="2400" dirty="0"/>
              <a:t>Observed abundances: </a:t>
            </a:r>
          </a:p>
          <a:p>
            <a:endParaRPr lang="en-US" sz="2400" dirty="0"/>
          </a:p>
          <a:p>
            <a:pPr algn="ctr"/>
            <a:r>
              <a:rPr lang="en-US" sz="2400" b="1" baseline="30000" dirty="0"/>
              <a:t>24</a:t>
            </a:r>
            <a:r>
              <a:rPr lang="en-US" sz="2400" b="1" dirty="0"/>
              <a:t>Mg – 79% </a:t>
            </a:r>
          </a:p>
          <a:p>
            <a:pPr algn="ctr"/>
            <a:r>
              <a:rPr lang="en-US" sz="2400" b="1" baseline="30000" dirty="0"/>
              <a:t>25</a:t>
            </a:r>
            <a:r>
              <a:rPr lang="en-US" sz="2400" b="1" dirty="0"/>
              <a:t>Mg – 10%</a:t>
            </a:r>
          </a:p>
          <a:p>
            <a:pPr algn="ctr"/>
            <a:r>
              <a:rPr lang="en-US" sz="2400" b="1" baseline="30000" dirty="0"/>
              <a:t>26</a:t>
            </a:r>
            <a:r>
              <a:rPr lang="en-US" sz="2400" b="1" dirty="0"/>
              <a:t>Mg – 11% </a:t>
            </a:r>
          </a:p>
        </p:txBody>
      </p:sp>
    </p:spTree>
    <p:extLst>
      <p:ext uri="{BB962C8B-B14F-4D97-AF65-F5344CB8AC3E}">
        <p14:creationId xmlns:p14="http://schemas.microsoft.com/office/powerpoint/2010/main" val="21438936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773BCA-9723-974B-8303-BDC44639FC62}"/>
              </a:ext>
            </a:extLst>
          </p:cNvPr>
          <p:cNvSpPr txBox="1"/>
          <p:nvPr/>
        </p:nvSpPr>
        <p:spPr>
          <a:xfrm>
            <a:off x="0" y="0"/>
            <a:ext cx="11189989" cy="461665"/>
          </a:xfrm>
          <a:prstGeom prst="rect">
            <a:avLst/>
          </a:prstGeom>
          <a:solidFill>
            <a:schemeClr val="accent2"/>
          </a:solidFill>
        </p:spPr>
        <p:txBody>
          <a:bodyPr wrap="square" rtlCol="0">
            <a:spAutoFit/>
          </a:bodyPr>
          <a:lstStyle/>
          <a:p>
            <a:r>
              <a:rPr lang="en-US" sz="2400" b="1" dirty="0"/>
              <a:t>Atomic weights of molecules</a:t>
            </a:r>
          </a:p>
        </p:txBody>
      </p:sp>
      <p:sp>
        <p:nvSpPr>
          <p:cNvPr id="4" name="TextBox 3">
            <a:extLst>
              <a:ext uri="{FF2B5EF4-FFF2-40B4-BE49-F238E27FC236}">
                <a16:creationId xmlns:a16="http://schemas.microsoft.com/office/drawing/2014/main" id="{DD851A34-C252-1A4B-95C2-3E3D5A82F521}"/>
              </a:ext>
            </a:extLst>
          </p:cNvPr>
          <p:cNvSpPr txBox="1"/>
          <p:nvPr/>
        </p:nvSpPr>
        <p:spPr>
          <a:xfrm>
            <a:off x="6417279" y="1982701"/>
            <a:ext cx="5601726" cy="3046988"/>
          </a:xfrm>
          <a:prstGeom prst="rect">
            <a:avLst/>
          </a:prstGeom>
          <a:noFill/>
        </p:spPr>
        <p:txBody>
          <a:bodyPr wrap="square" rtlCol="0">
            <a:spAutoFit/>
          </a:bodyPr>
          <a:lstStyle/>
          <a:p>
            <a:r>
              <a:rPr lang="en-US" sz="2400" dirty="0"/>
              <a:t>N</a:t>
            </a:r>
            <a:r>
              <a:rPr lang="en-US" sz="2400" baseline="-25000" dirty="0"/>
              <a:t> </a:t>
            </a:r>
            <a:r>
              <a:rPr lang="en-US" sz="2400" dirty="0"/>
              <a:t>has AW = 14.01, so</a:t>
            </a:r>
          </a:p>
          <a:p>
            <a:r>
              <a:rPr lang="en-US" sz="2400" dirty="0"/>
              <a:t>N</a:t>
            </a:r>
            <a:r>
              <a:rPr lang="en-US" sz="2400" baseline="-25000" dirty="0"/>
              <a:t>2 </a:t>
            </a:r>
            <a:r>
              <a:rPr lang="en-US" sz="2400" dirty="0"/>
              <a:t>has MW = _______</a:t>
            </a:r>
          </a:p>
          <a:p>
            <a:endParaRPr lang="en-US" sz="2400" dirty="0"/>
          </a:p>
          <a:p>
            <a:endParaRPr lang="en-US" sz="2400" dirty="0"/>
          </a:p>
          <a:p>
            <a:endParaRPr lang="en-US" sz="2400" dirty="0"/>
          </a:p>
          <a:p>
            <a:r>
              <a:rPr lang="en-US" sz="2400" dirty="0"/>
              <a:t>C has AW = 12.01, and </a:t>
            </a:r>
          </a:p>
          <a:p>
            <a:r>
              <a:rPr lang="en-US" sz="2400" dirty="0"/>
              <a:t>H has 1.008, so</a:t>
            </a:r>
          </a:p>
          <a:p>
            <a:r>
              <a:rPr lang="en-US" sz="2400" dirty="0"/>
              <a:t>C</a:t>
            </a:r>
            <a:r>
              <a:rPr lang="en-US" sz="2400" baseline="-25000" dirty="0"/>
              <a:t>3</a:t>
            </a:r>
            <a:r>
              <a:rPr lang="en-US" sz="2400" dirty="0"/>
              <a:t>H</a:t>
            </a:r>
            <a:r>
              <a:rPr lang="en-US" sz="2400" baseline="-25000" dirty="0"/>
              <a:t>8</a:t>
            </a:r>
            <a:r>
              <a:rPr lang="en-US" sz="2400" dirty="0"/>
              <a:t> has MW = _______</a:t>
            </a:r>
          </a:p>
        </p:txBody>
      </p:sp>
      <p:pic>
        <p:nvPicPr>
          <p:cNvPr id="9" name="Picture 8">
            <a:extLst>
              <a:ext uri="{FF2B5EF4-FFF2-40B4-BE49-F238E27FC236}">
                <a16:creationId xmlns:a16="http://schemas.microsoft.com/office/drawing/2014/main" id="{8974D8BF-E39A-FE4F-B8FE-5EBA7031B385}"/>
              </a:ext>
            </a:extLst>
          </p:cNvPr>
          <p:cNvPicPr>
            <a:picLocks noChangeAspect="1"/>
          </p:cNvPicPr>
          <p:nvPr/>
        </p:nvPicPr>
        <p:blipFill rotWithShape="1">
          <a:blip r:embed="rId2"/>
          <a:srcRect l="65561" t="7208" b="66790"/>
          <a:stretch/>
        </p:blipFill>
        <p:spPr>
          <a:xfrm>
            <a:off x="1697981" y="1982701"/>
            <a:ext cx="4398019" cy="2618516"/>
          </a:xfrm>
          <a:prstGeom prst="rect">
            <a:avLst/>
          </a:prstGeom>
        </p:spPr>
      </p:pic>
      <p:pic>
        <p:nvPicPr>
          <p:cNvPr id="10" name="Picture 9">
            <a:extLst>
              <a:ext uri="{FF2B5EF4-FFF2-40B4-BE49-F238E27FC236}">
                <a16:creationId xmlns:a16="http://schemas.microsoft.com/office/drawing/2014/main" id="{982B575D-966B-0946-97BE-063800F248F0}"/>
              </a:ext>
            </a:extLst>
          </p:cNvPr>
          <p:cNvPicPr>
            <a:picLocks noChangeAspect="1"/>
          </p:cNvPicPr>
          <p:nvPr/>
        </p:nvPicPr>
        <p:blipFill rotWithShape="1">
          <a:blip r:embed="rId2"/>
          <a:srcRect r="86328" b="66790"/>
          <a:stretch/>
        </p:blipFill>
        <p:spPr>
          <a:xfrm>
            <a:off x="-1" y="1309815"/>
            <a:ext cx="1718263" cy="3291402"/>
          </a:xfrm>
          <a:prstGeom prst="rect">
            <a:avLst/>
          </a:prstGeom>
        </p:spPr>
      </p:pic>
      <p:pic>
        <p:nvPicPr>
          <p:cNvPr id="11" name="Picture 10">
            <a:extLst>
              <a:ext uri="{FF2B5EF4-FFF2-40B4-BE49-F238E27FC236}">
                <a16:creationId xmlns:a16="http://schemas.microsoft.com/office/drawing/2014/main" id="{88551966-BE41-1D4C-A7CE-EE16EFD37CD5}"/>
              </a:ext>
            </a:extLst>
          </p:cNvPr>
          <p:cNvPicPr>
            <a:picLocks noChangeAspect="1"/>
          </p:cNvPicPr>
          <p:nvPr/>
        </p:nvPicPr>
        <p:blipFill>
          <a:blip r:embed="rId3"/>
          <a:stretch>
            <a:fillRect/>
          </a:stretch>
        </p:blipFill>
        <p:spPr>
          <a:xfrm>
            <a:off x="7157694" y="2784153"/>
            <a:ext cx="1170760" cy="878747"/>
          </a:xfrm>
          <a:prstGeom prst="rect">
            <a:avLst/>
          </a:prstGeom>
        </p:spPr>
      </p:pic>
      <p:pic>
        <p:nvPicPr>
          <p:cNvPr id="2" name="Picture 1">
            <a:extLst>
              <a:ext uri="{FF2B5EF4-FFF2-40B4-BE49-F238E27FC236}">
                <a16:creationId xmlns:a16="http://schemas.microsoft.com/office/drawing/2014/main" id="{D3C67A69-F2E9-7642-A7CA-86E68F2D1E90}"/>
              </a:ext>
            </a:extLst>
          </p:cNvPr>
          <p:cNvPicPr>
            <a:picLocks noChangeAspect="1"/>
          </p:cNvPicPr>
          <p:nvPr/>
        </p:nvPicPr>
        <p:blipFill>
          <a:blip r:embed="rId4"/>
          <a:stretch>
            <a:fillRect/>
          </a:stretch>
        </p:blipFill>
        <p:spPr>
          <a:xfrm>
            <a:off x="6990483" y="5244323"/>
            <a:ext cx="1637108" cy="1280440"/>
          </a:xfrm>
          <a:prstGeom prst="rect">
            <a:avLst/>
          </a:prstGeom>
        </p:spPr>
      </p:pic>
      <p:sp>
        <p:nvSpPr>
          <p:cNvPr id="12" name="TextBox 11">
            <a:extLst>
              <a:ext uri="{FF2B5EF4-FFF2-40B4-BE49-F238E27FC236}">
                <a16:creationId xmlns:a16="http://schemas.microsoft.com/office/drawing/2014/main" id="{DAB7D4D4-F809-B545-B440-804A151F9543}"/>
              </a:ext>
            </a:extLst>
          </p:cNvPr>
          <p:cNvSpPr txBox="1"/>
          <p:nvPr/>
        </p:nvSpPr>
        <p:spPr>
          <a:xfrm>
            <a:off x="2184830" y="615912"/>
            <a:ext cx="6143624" cy="830997"/>
          </a:xfrm>
          <a:prstGeom prst="rect">
            <a:avLst/>
          </a:prstGeom>
          <a:noFill/>
        </p:spPr>
        <p:txBody>
          <a:bodyPr wrap="square">
            <a:spAutoFit/>
          </a:bodyPr>
          <a:lstStyle/>
          <a:p>
            <a:r>
              <a:rPr lang="en-US" sz="2400" dirty="0"/>
              <a:t>AW = Atomic Weight (of an atom)</a:t>
            </a:r>
          </a:p>
          <a:p>
            <a:r>
              <a:rPr lang="en-US" sz="2400" dirty="0"/>
              <a:t>MW = Molecular Weight (of a molecule)</a:t>
            </a:r>
          </a:p>
        </p:txBody>
      </p:sp>
    </p:spTree>
    <p:extLst>
      <p:ext uri="{BB962C8B-B14F-4D97-AF65-F5344CB8AC3E}">
        <p14:creationId xmlns:p14="http://schemas.microsoft.com/office/powerpoint/2010/main" val="37726463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773BCA-9723-974B-8303-BDC44639FC62}"/>
              </a:ext>
            </a:extLst>
          </p:cNvPr>
          <p:cNvSpPr txBox="1"/>
          <p:nvPr/>
        </p:nvSpPr>
        <p:spPr>
          <a:xfrm>
            <a:off x="0" y="0"/>
            <a:ext cx="11189989" cy="461665"/>
          </a:xfrm>
          <a:prstGeom prst="rect">
            <a:avLst/>
          </a:prstGeom>
          <a:solidFill>
            <a:schemeClr val="accent2"/>
          </a:solidFill>
        </p:spPr>
        <p:txBody>
          <a:bodyPr wrap="square" rtlCol="0">
            <a:spAutoFit/>
          </a:bodyPr>
          <a:lstStyle/>
          <a:p>
            <a:r>
              <a:rPr lang="en-US" sz="2400" b="1" dirty="0"/>
              <a:t>Atomic weights of molecules</a:t>
            </a:r>
          </a:p>
        </p:txBody>
      </p:sp>
      <p:sp>
        <p:nvSpPr>
          <p:cNvPr id="4" name="TextBox 3">
            <a:extLst>
              <a:ext uri="{FF2B5EF4-FFF2-40B4-BE49-F238E27FC236}">
                <a16:creationId xmlns:a16="http://schemas.microsoft.com/office/drawing/2014/main" id="{DD851A34-C252-1A4B-95C2-3E3D5A82F521}"/>
              </a:ext>
            </a:extLst>
          </p:cNvPr>
          <p:cNvSpPr txBox="1"/>
          <p:nvPr/>
        </p:nvSpPr>
        <p:spPr>
          <a:xfrm>
            <a:off x="6417279" y="1982701"/>
            <a:ext cx="5601726" cy="3046988"/>
          </a:xfrm>
          <a:prstGeom prst="rect">
            <a:avLst/>
          </a:prstGeom>
          <a:noFill/>
        </p:spPr>
        <p:txBody>
          <a:bodyPr wrap="square" rtlCol="0">
            <a:spAutoFit/>
          </a:bodyPr>
          <a:lstStyle/>
          <a:p>
            <a:r>
              <a:rPr lang="en-US" sz="2400" dirty="0"/>
              <a:t>N</a:t>
            </a:r>
            <a:r>
              <a:rPr lang="en-US" sz="2400" baseline="-25000" dirty="0"/>
              <a:t> </a:t>
            </a:r>
            <a:r>
              <a:rPr lang="en-US" sz="2400" dirty="0"/>
              <a:t>has AW = 14.01, so</a:t>
            </a:r>
          </a:p>
          <a:p>
            <a:r>
              <a:rPr lang="en-US" sz="2400" dirty="0"/>
              <a:t>N</a:t>
            </a:r>
            <a:r>
              <a:rPr lang="en-US" sz="2400" baseline="-25000" dirty="0"/>
              <a:t>2 </a:t>
            </a:r>
            <a:r>
              <a:rPr lang="en-US" sz="2400" dirty="0"/>
              <a:t>has MW = </a:t>
            </a:r>
            <a:r>
              <a:rPr lang="en-US" sz="2400" b="1" dirty="0"/>
              <a:t>28.02</a:t>
            </a:r>
            <a:endParaRPr lang="en-US" sz="2400" dirty="0"/>
          </a:p>
          <a:p>
            <a:endParaRPr lang="en-US" sz="2400" dirty="0"/>
          </a:p>
          <a:p>
            <a:endParaRPr lang="en-US" sz="2400" dirty="0"/>
          </a:p>
          <a:p>
            <a:endParaRPr lang="en-US" sz="2400" dirty="0"/>
          </a:p>
          <a:p>
            <a:r>
              <a:rPr lang="en-US" sz="2400" dirty="0"/>
              <a:t>C has AW = 12.01, and </a:t>
            </a:r>
          </a:p>
          <a:p>
            <a:r>
              <a:rPr lang="en-US" sz="2400" dirty="0"/>
              <a:t>H has 1.008, so</a:t>
            </a:r>
          </a:p>
          <a:p>
            <a:r>
              <a:rPr lang="en-US" sz="2400" dirty="0"/>
              <a:t>C</a:t>
            </a:r>
            <a:r>
              <a:rPr lang="en-US" sz="2400" baseline="-25000" dirty="0"/>
              <a:t>3</a:t>
            </a:r>
            <a:r>
              <a:rPr lang="en-US" sz="2400" dirty="0"/>
              <a:t>H</a:t>
            </a:r>
            <a:r>
              <a:rPr lang="en-US" sz="2400" baseline="-25000" dirty="0"/>
              <a:t>8</a:t>
            </a:r>
            <a:r>
              <a:rPr lang="en-US" sz="2400" dirty="0"/>
              <a:t> has MW = </a:t>
            </a:r>
            <a:r>
              <a:rPr lang="en-US" sz="2400" b="1" dirty="0"/>
              <a:t>44.09</a:t>
            </a:r>
            <a:endParaRPr lang="en-US" sz="2400" dirty="0"/>
          </a:p>
        </p:txBody>
      </p:sp>
      <p:pic>
        <p:nvPicPr>
          <p:cNvPr id="9" name="Picture 8">
            <a:extLst>
              <a:ext uri="{FF2B5EF4-FFF2-40B4-BE49-F238E27FC236}">
                <a16:creationId xmlns:a16="http://schemas.microsoft.com/office/drawing/2014/main" id="{8974D8BF-E39A-FE4F-B8FE-5EBA7031B385}"/>
              </a:ext>
            </a:extLst>
          </p:cNvPr>
          <p:cNvPicPr>
            <a:picLocks noChangeAspect="1"/>
          </p:cNvPicPr>
          <p:nvPr/>
        </p:nvPicPr>
        <p:blipFill rotWithShape="1">
          <a:blip r:embed="rId2"/>
          <a:srcRect l="65561" t="7208" b="66790"/>
          <a:stretch/>
        </p:blipFill>
        <p:spPr>
          <a:xfrm>
            <a:off x="1697981" y="1982701"/>
            <a:ext cx="4398019" cy="2618516"/>
          </a:xfrm>
          <a:prstGeom prst="rect">
            <a:avLst/>
          </a:prstGeom>
        </p:spPr>
      </p:pic>
      <p:pic>
        <p:nvPicPr>
          <p:cNvPr id="10" name="Picture 9">
            <a:extLst>
              <a:ext uri="{FF2B5EF4-FFF2-40B4-BE49-F238E27FC236}">
                <a16:creationId xmlns:a16="http://schemas.microsoft.com/office/drawing/2014/main" id="{982B575D-966B-0946-97BE-063800F248F0}"/>
              </a:ext>
            </a:extLst>
          </p:cNvPr>
          <p:cNvPicPr>
            <a:picLocks noChangeAspect="1"/>
          </p:cNvPicPr>
          <p:nvPr/>
        </p:nvPicPr>
        <p:blipFill rotWithShape="1">
          <a:blip r:embed="rId2"/>
          <a:srcRect r="86328" b="66790"/>
          <a:stretch/>
        </p:blipFill>
        <p:spPr>
          <a:xfrm>
            <a:off x="-1" y="1309815"/>
            <a:ext cx="1718263" cy="3291402"/>
          </a:xfrm>
          <a:prstGeom prst="rect">
            <a:avLst/>
          </a:prstGeom>
        </p:spPr>
      </p:pic>
      <p:pic>
        <p:nvPicPr>
          <p:cNvPr id="12" name="Picture 11">
            <a:extLst>
              <a:ext uri="{FF2B5EF4-FFF2-40B4-BE49-F238E27FC236}">
                <a16:creationId xmlns:a16="http://schemas.microsoft.com/office/drawing/2014/main" id="{CE53A331-74DD-824A-90B1-7EAF07D554EB}"/>
              </a:ext>
            </a:extLst>
          </p:cNvPr>
          <p:cNvPicPr>
            <a:picLocks noChangeAspect="1"/>
          </p:cNvPicPr>
          <p:nvPr/>
        </p:nvPicPr>
        <p:blipFill>
          <a:blip r:embed="rId3"/>
          <a:stretch>
            <a:fillRect/>
          </a:stretch>
        </p:blipFill>
        <p:spPr>
          <a:xfrm>
            <a:off x="7157694" y="2784153"/>
            <a:ext cx="1170760" cy="878747"/>
          </a:xfrm>
          <a:prstGeom prst="rect">
            <a:avLst/>
          </a:prstGeom>
        </p:spPr>
      </p:pic>
      <p:pic>
        <p:nvPicPr>
          <p:cNvPr id="13" name="Picture 12">
            <a:extLst>
              <a:ext uri="{FF2B5EF4-FFF2-40B4-BE49-F238E27FC236}">
                <a16:creationId xmlns:a16="http://schemas.microsoft.com/office/drawing/2014/main" id="{033AFC2A-9138-384D-A5CA-F30014CC6FF7}"/>
              </a:ext>
            </a:extLst>
          </p:cNvPr>
          <p:cNvPicPr>
            <a:picLocks noChangeAspect="1"/>
          </p:cNvPicPr>
          <p:nvPr/>
        </p:nvPicPr>
        <p:blipFill>
          <a:blip r:embed="rId4"/>
          <a:stretch>
            <a:fillRect/>
          </a:stretch>
        </p:blipFill>
        <p:spPr>
          <a:xfrm>
            <a:off x="6990483" y="5244323"/>
            <a:ext cx="1637108" cy="1280440"/>
          </a:xfrm>
          <a:prstGeom prst="rect">
            <a:avLst/>
          </a:prstGeom>
        </p:spPr>
      </p:pic>
      <p:sp>
        <p:nvSpPr>
          <p:cNvPr id="8" name="TextBox 7">
            <a:extLst>
              <a:ext uri="{FF2B5EF4-FFF2-40B4-BE49-F238E27FC236}">
                <a16:creationId xmlns:a16="http://schemas.microsoft.com/office/drawing/2014/main" id="{BB430F06-E423-2E4C-A835-57B59E2CBBB9}"/>
              </a:ext>
            </a:extLst>
          </p:cNvPr>
          <p:cNvSpPr txBox="1"/>
          <p:nvPr/>
        </p:nvSpPr>
        <p:spPr>
          <a:xfrm>
            <a:off x="2184830" y="615912"/>
            <a:ext cx="6143624" cy="830997"/>
          </a:xfrm>
          <a:prstGeom prst="rect">
            <a:avLst/>
          </a:prstGeom>
          <a:noFill/>
        </p:spPr>
        <p:txBody>
          <a:bodyPr wrap="square">
            <a:spAutoFit/>
          </a:bodyPr>
          <a:lstStyle/>
          <a:p>
            <a:r>
              <a:rPr lang="en-US" sz="2400" dirty="0"/>
              <a:t>AW = Atomic Weight (of an atom)</a:t>
            </a:r>
          </a:p>
          <a:p>
            <a:r>
              <a:rPr lang="en-US" sz="2400" dirty="0"/>
              <a:t>MW = Molecular Weight (of a molecule)</a:t>
            </a:r>
          </a:p>
        </p:txBody>
      </p:sp>
    </p:spTree>
    <p:extLst>
      <p:ext uri="{BB962C8B-B14F-4D97-AF65-F5344CB8AC3E}">
        <p14:creationId xmlns:p14="http://schemas.microsoft.com/office/powerpoint/2010/main" val="10365849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1D7313C-3BDB-9B43-A14C-EB2E18802677}"/>
              </a:ext>
            </a:extLst>
          </p:cNvPr>
          <p:cNvGrpSpPr/>
          <p:nvPr/>
        </p:nvGrpSpPr>
        <p:grpSpPr>
          <a:xfrm>
            <a:off x="1302723" y="793555"/>
            <a:ext cx="9670175" cy="3595078"/>
            <a:chOff x="2309444" y="1095096"/>
            <a:chExt cx="9670175" cy="3595078"/>
          </a:xfrm>
        </p:grpSpPr>
        <p:grpSp>
          <p:nvGrpSpPr>
            <p:cNvPr id="3" name="Group 2">
              <a:extLst>
                <a:ext uri="{FF2B5EF4-FFF2-40B4-BE49-F238E27FC236}">
                  <a16:creationId xmlns:a16="http://schemas.microsoft.com/office/drawing/2014/main" id="{395E3A55-3B46-774D-8A1D-80F5EF4EB9AB}"/>
                </a:ext>
              </a:extLst>
            </p:cNvPr>
            <p:cNvGrpSpPr/>
            <p:nvPr/>
          </p:nvGrpSpPr>
          <p:grpSpPr>
            <a:xfrm>
              <a:off x="2309444" y="1095096"/>
              <a:ext cx="3595077" cy="3595077"/>
              <a:chOff x="785445" y="2210522"/>
              <a:chExt cx="3595077" cy="3595077"/>
            </a:xfrm>
          </p:grpSpPr>
          <p:pic>
            <p:nvPicPr>
              <p:cNvPr id="2050" name="Picture 2">
                <a:extLst>
                  <a:ext uri="{FF2B5EF4-FFF2-40B4-BE49-F238E27FC236}">
                    <a16:creationId xmlns:a16="http://schemas.microsoft.com/office/drawing/2014/main" id="{33D58510-ACB6-C744-8CEE-C52DDA8D2E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445" y="2210522"/>
                <a:ext cx="3595077" cy="359507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9E94E0B-AEE9-7948-B1E7-CB2983F5510A}"/>
                  </a:ext>
                </a:extLst>
              </p:cNvPr>
              <p:cNvSpPr txBox="1"/>
              <p:nvPr/>
            </p:nvSpPr>
            <p:spPr>
              <a:xfrm>
                <a:off x="2176583" y="4781783"/>
                <a:ext cx="2067170" cy="461665"/>
              </a:xfrm>
              <a:prstGeom prst="rect">
                <a:avLst/>
              </a:prstGeom>
              <a:noFill/>
            </p:spPr>
            <p:txBody>
              <a:bodyPr wrap="square" rtlCol="0">
                <a:spAutoFit/>
              </a:bodyPr>
              <a:lstStyle/>
              <a:p>
                <a:r>
                  <a:rPr lang="en-US" sz="2400" dirty="0"/>
                  <a:t>H</a:t>
                </a:r>
                <a:r>
                  <a:rPr lang="en-US" sz="2400" baseline="-25000" dirty="0"/>
                  <a:t>2</a:t>
                </a:r>
                <a:r>
                  <a:rPr lang="en-US" sz="2400" dirty="0"/>
                  <a:t>(g)</a:t>
                </a:r>
              </a:p>
            </p:txBody>
          </p:sp>
        </p:grpSp>
        <p:grpSp>
          <p:nvGrpSpPr>
            <p:cNvPr id="12" name="Group 11">
              <a:extLst>
                <a:ext uri="{FF2B5EF4-FFF2-40B4-BE49-F238E27FC236}">
                  <a16:creationId xmlns:a16="http://schemas.microsoft.com/office/drawing/2014/main" id="{7F5A8241-0F7B-8D4C-86D6-CFEB9D50C7FE}"/>
                </a:ext>
              </a:extLst>
            </p:cNvPr>
            <p:cNvGrpSpPr/>
            <p:nvPr/>
          </p:nvGrpSpPr>
          <p:grpSpPr>
            <a:xfrm>
              <a:off x="5326182" y="1095097"/>
              <a:ext cx="3595077" cy="3595077"/>
              <a:chOff x="785445" y="2210522"/>
              <a:chExt cx="3595077" cy="3595077"/>
            </a:xfrm>
          </p:grpSpPr>
          <p:pic>
            <p:nvPicPr>
              <p:cNvPr id="13" name="Picture 2">
                <a:extLst>
                  <a:ext uri="{FF2B5EF4-FFF2-40B4-BE49-F238E27FC236}">
                    <a16:creationId xmlns:a16="http://schemas.microsoft.com/office/drawing/2014/main" id="{84D00F68-1FDF-404C-BAAA-328EDAAFA5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445" y="2210522"/>
                <a:ext cx="3595077" cy="359507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71F3A3F-9993-714B-AE08-55E4764AB98B}"/>
                  </a:ext>
                </a:extLst>
              </p:cNvPr>
              <p:cNvSpPr txBox="1"/>
              <p:nvPr/>
            </p:nvSpPr>
            <p:spPr>
              <a:xfrm>
                <a:off x="2176583" y="4781783"/>
                <a:ext cx="2067170" cy="461665"/>
              </a:xfrm>
              <a:prstGeom prst="rect">
                <a:avLst/>
              </a:prstGeom>
              <a:noFill/>
            </p:spPr>
            <p:txBody>
              <a:bodyPr wrap="square" rtlCol="0">
                <a:spAutoFit/>
              </a:bodyPr>
              <a:lstStyle/>
              <a:p>
                <a:r>
                  <a:rPr lang="en-US" sz="2400" dirty="0"/>
                  <a:t>N</a:t>
                </a:r>
                <a:r>
                  <a:rPr lang="en-US" sz="2400" baseline="-25000" dirty="0"/>
                  <a:t>2</a:t>
                </a:r>
                <a:r>
                  <a:rPr lang="en-US" sz="2400" dirty="0"/>
                  <a:t>(g)</a:t>
                </a:r>
              </a:p>
            </p:txBody>
          </p:sp>
        </p:grpSp>
        <p:grpSp>
          <p:nvGrpSpPr>
            <p:cNvPr id="18" name="Group 17">
              <a:extLst>
                <a:ext uri="{FF2B5EF4-FFF2-40B4-BE49-F238E27FC236}">
                  <a16:creationId xmlns:a16="http://schemas.microsoft.com/office/drawing/2014/main" id="{76C4A6A4-E47E-C645-A6A8-AFC1908F263F}"/>
                </a:ext>
              </a:extLst>
            </p:cNvPr>
            <p:cNvGrpSpPr/>
            <p:nvPr/>
          </p:nvGrpSpPr>
          <p:grpSpPr>
            <a:xfrm>
              <a:off x="8384542" y="1095097"/>
              <a:ext cx="3595077" cy="3595077"/>
              <a:chOff x="785445" y="2210522"/>
              <a:chExt cx="3595077" cy="3595077"/>
            </a:xfrm>
          </p:grpSpPr>
          <p:pic>
            <p:nvPicPr>
              <p:cNvPr id="19" name="Picture 2">
                <a:extLst>
                  <a:ext uri="{FF2B5EF4-FFF2-40B4-BE49-F238E27FC236}">
                    <a16:creationId xmlns:a16="http://schemas.microsoft.com/office/drawing/2014/main" id="{3125B67C-10DF-D940-8553-3E3697761D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445" y="2210522"/>
                <a:ext cx="3595077" cy="359507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15DDA0E7-73DB-0D46-BA9E-C700E4971EAA}"/>
                  </a:ext>
                </a:extLst>
              </p:cNvPr>
              <p:cNvSpPr txBox="1"/>
              <p:nvPr/>
            </p:nvSpPr>
            <p:spPr>
              <a:xfrm>
                <a:off x="2176583" y="4781783"/>
                <a:ext cx="2067170" cy="461665"/>
              </a:xfrm>
              <a:prstGeom prst="rect">
                <a:avLst/>
              </a:prstGeom>
              <a:noFill/>
            </p:spPr>
            <p:txBody>
              <a:bodyPr wrap="square" rtlCol="0">
                <a:spAutoFit/>
              </a:bodyPr>
              <a:lstStyle/>
              <a:p>
                <a:r>
                  <a:rPr lang="en-US" sz="2400" dirty="0"/>
                  <a:t>C</a:t>
                </a:r>
                <a:r>
                  <a:rPr lang="en-US" sz="2400" baseline="-25000" dirty="0"/>
                  <a:t>3</a:t>
                </a:r>
                <a:r>
                  <a:rPr lang="en-US" sz="2400" dirty="0"/>
                  <a:t>H</a:t>
                </a:r>
                <a:r>
                  <a:rPr lang="en-US" sz="2400" baseline="-25000" dirty="0"/>
                  <a:t>8</a:t>
                </a:r>
                <a:r>
                  <a:rPr lang="en-US" sz="2400" dirty="0"/>
                  <a:t>(g)</a:t>
                </a:r>
              </a:p>
            </p:txBody>
          </p:sp>
        </p:grpSp>
      </p:grpSp>
      <p:sp>
        <p:nvSpPr>
          <p:cNvPr id="4" name="TextBox 3">
            <a:extLst>
              <a:ext uri="{FF2B5EF4-FFF2-40B4-BE49-F238E27FC236}">
                <a16:creationId xmlns:a16="http://schemas.microsoft.com/office/drawing/2014/main" id="{DD851A34-C252-1A4B-95C2-3E3D5A82F521}"/>
              </a:ext>
            </a:extLst>
          </p:cNvPr>
          <p:cNvSpPr txBox="1"/>
          <p:nvPr/>
        </p:nvSpPr>
        <p:spPr>
          <a:xfrm>
            <a:off x="411961" y="4524556"/>
            <a:ext cx="11410075" cy="830997"/>
          </a:xfrm>
          <a:prstGeom prst="rect">
            <a:avLst/>
          </a:prstGeom>
          <a:noFill/>
        </p:spPr>
        <p:txBody>
          <a:bodyPr wrap="square" rtlCol="0">
            <a:spAutoFit/>
          </a:bodyPr>
          <a:lstStyle/>
          <a:p>
            <a:r>
              <a:rPr lang="en-US" sz="2400" dirty="0"/>
              <a:t>Wouldn’t it be cool if you could tell the difference between these by weighing them?</a:t>
            </a:r>
          </a:p>
          <a:p>
            <a:r>
              <a:rPr lang="en-US" sz="2400" dirty="0"/>
              <a:t>Well, you can!</a:t>
            </a:r>
          </a:p>
        </p:txBody>
      </p:sp>
      <p:sp>
        <p:nvSpPr>
          <p:cNvPr id="5" name="TextBox 4">
            <a:extLst>
              <a:ext uri="{FF2B5EF4-FFF2-40B4-BE49-F238E27FC236}">
                <a16:creationId xmlns:a16="http://schemas.microsoft.com/office/drawing/2014/main" id="{74773BCA-9723-974B-8303-BDC44639FC62}"/>
              </a:ext>
            </a:extLst>
          </p:cNvPr>
          <p:cNvSpPr txBox="1"/>
          <p:nvPr/>
        </p:nvSpPr>
        <p:spPr>
          <a:xfrm>
            <a:off x="0" y="0"/>
            <a:ext cx="12192000" cy="461665"/>
          </a:xfrm>
          <a:prstGeom prst="rect">
            <a:avLst/>
          </a:prstGeom>
          <a:solidFill>
            <a:schemeClr val="accent2"/>
          </a:solidFill>
        </p:spPr>
        <p:txBody>
          <a:bodyPr wrap="square" rtlCol="0">
            <a:spAutoFit/>
          </a:bodyPr>
          <a:lstStyle/>
          <a:p>
            <a:r>
              <a:rPr lang="en-US" sz="2400" b="1" dirty="0"/>
              <a:t>Looking ahead: How to tell the difference between gas samples (when they look the same)</a:t>
            </a:r>
          </a:p>
        </p:txBody>
      </p:sp>
    </p:spTree>
    <p:extLst>
      <p:ext uri="{BB962C8B-B14F-4D97-AF65-F5344CB8AC3E}">
        <p14:creationId xmlns:p14="http://schemas.microsoft.com/office/powerpoint/2010/main" val="2690976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773BCA-9723-974B-8303-BDC44639FC62}"/>
              </a:ext>
            </a:extLst>
          </p:cNvPr>
          <p:cNvSpPr txBox="1"/>
          <p:nvPr/>
        </p:nvSpPr>
        <p:spPr>
          <a:xfrm>
            <a:off x="0" y="0"/>
            <a:ext cx="11189989" cy="461665"/>
          </a:xfrm>
          <a:prstGeom prst="rect">
            <a:avLst/>
          </a:prstGeom>
          <a:solidFill>
            <a:schemeClr val="accent2"/>
          </a:solidFill>
        </p:spPr>
        <p:txBody>
          <a:bodyPr wrap="square" rtlCol="0">
            <a:spAutoFit/>
          </a:bodyPr>
          <a:lstStyle/>
          <a:p>
            <a:r>
              <a:rPr lang="en-US" sz="2400" b="1" dirty="0"/>
              <a:t>Avogadro’s Law</a:t>
            </a:r>
          </a:p>
        </p:txBody>
      </p:sp>
      <p:sp>
        <p:nvSpPr>
          <p:cNvPr id="4" name="TextBox 3">
            <a:extLst>
              <a:ext uri="{FF2B5EF4-FFF2-40B4-BE49-F238E27FC236}">
                <a16:creationId xmlns:a16="http://schemas.microsoft.com/office/drawing/2014/main" id="{DD851A34-C252-1A4B-95C2-3E3D5A82F521}"/>
              </a:ext>
            </a:extLst>
          </p:cNvPr>
          <p:cNvSpPr txBox="1"/>
          <p:nvPr/>
        </p:nvSpPr>
        <p:spPr>
          <a:xfrm>
            <a:off x="216480" y="4388632"/>
            <a:ext cx="11801038" cy="2462213"/>
          </a:xfrm>
          <a:prstGeom prst="rect">
            <a:avLst/>
          </a:prstGeom>
          <a:noFill/>
        </p:spPr>
        <p:txBody>
          <a:bodyPr wrap="square" rtlCol="0">
            <a:spAutoFit/>
          </a:bodyPr>
          <a:lstStyle/>
          <a:p>
            <a:r>
              <a:rPr lang="en-US" sz="2200" dirty="0"/>
              <a:t>Here’s a cool thing about gases: </a:t>
            </a:r>
            <a:r>
              <a:rPr lang="en-US" sz="2200" b="1" dirty="0"/>
              <a:t>Equal volumes of gas (at the same temperature and pressure) contain the same number of molecules</a:t>
            </a:r>
          </a:p>
          <a:p>
            <a:r>
              <a:rPr lang="en-US" sz="2200" dirty="0"/>
              <a:t>This is called </a:t>
            </a:r>
            <a:r>
              <a:rPr lang="en-US" sz="2200" b="1" dirty="0"/>
              <a:t>Avogadro’s Law</a:t>
            </a:r>
          </a:p>
          <a:p>
            <a:endParaRPr lang="en-US" sz="2200" dirty="0"/>
          </a:p>
          <a:p>
            <a:r>
              <a:rPr lang="en-US" sz="2200" dirty="0"/>
              <a:t>Assuming these three flasks really do have the same volume, it must mean that the flask that weighs the most must contain the gas whose molecules have the greatest mass! But this requires that we be a little more careful about the masses of atoms and molecules</a:t>
            </a:r>
          </a:p>
        </p:txBody>
      </p:sp>
      <p:grpSp>
        <p:nvGrpSpPr>
          <p:cNvPr id="29" name="Group 28">
            <a:extLst>
              <a:ext uri="{FF2B5EF4-FFF2-40B4-BE49-F238E27FC236}">
                <a16:creationId xmlns:a16="http://schemas.microsoft.com/office/drawing/2014/main" id="{646ED684-065C-2C44-878B-B86642671816}"/>
              </a:ext>
            </a:extLst>
          </p:cNvPr>
          <p:cNvGrpSpPr/>
          <p:nvPr/>
        </p:nvGrpSpPr>
        <p:grpSpPr>
          <a:xfrm>
            <a:off x="1302723" y="793555"/>
            <a:ext cx="9670175" cy="3595078"/>
            <a:chOff x="2309444" y="1095096"/>
            <a:chExt cx="9670175" cy="3595078"/>
          </a:xfrm>
        </p:grpSpPr>
        <p:grpSp>
          <p:nvGrpSpPr>
            <p:cNvPr id="30" name="Group 29">
              <a:extLst>
                <a:ext uri="{FF2B5EF4-FFF2-40B4-BE49-F238E27FC236}">
                  <a16:creationId xmlns:a16="http://schemas.microsoft.com/office/drawing/2014/main" id="{A22C45BE-070D-9E4B-BDE7-8C8D137CCD80}"/>
                </a:ext>
              </a:extLst>
            </p:cNvPr>
            <p:cNvGrpSpPr/>
            <p:nvPr/>
          </p:nvGrpSpPr>
          <p:grpSpPr>
            <a:xfrm>
              <a:off x="2309444" y="1095096"/>
              <a:ext cx="3595077" cy="3595077"/>
              <a:chOff x="785445" y="2210522"/>
              <a:chExt cx="3595077" cy="3595077"/>
            </a:xfrm>
          </p:grpSpPr>
          <p:pic>
            <p:nvPicPr>
              <p:cNvPr id="37" name="Picture 2">
                <a:extLst>
                  <a:ext uri="{FF2B5EF4-FFF2-40B4-BE49-F238E27FC236}">
                    <a16:creationId xmlns:a16="http://schemas.microsoft.com/office/drawing/2014/main" id="{8E8F7AB5-1C6B-F44C-8F56-51CD8C5028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445" y="2210522"/>
                <a:ext cx="3595077" cy="3595077"/>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8229B3E8-A0D9-4341-A5AE-70AAB3E2DCA7}"/>
                  </a:ext>
                </a:extLst>
              </p:cNvPr>
              <p:cNvSpPr txBox="1"/>
              <p:nvPr/>
            </p:nvSpPr>
            <p:spPr>
              <a:xfrm>
                <a:off x="2176583" y="4781783"/>
                <a:ext cx="2067170" cy="461665"/>
              </a:xfrm>
              <a:prstGeom prst="rect">
                <a:avLst/>
              </a:prstGeom>
              <a:noFill/>
            </p:spPr>
            <p:txBody>
              <a:bodyPr wrap="square" rtlCol="0">
                <a:spAutoFit/>
              </a:bodyPr>
              <a:lstStyle/>
              <a:p>
                <a:r>
                  <a:rPr lang="en-US" sz="2400" dirty="0"/>
                  <a:t>H</a:t>
                </a:r>
                <a:r>
                  <a:rPr lang="en-US" sz="2400" baseline="-25000" dirty="0"/>
                  <a:t>2</a:t>
                </a:r>
                <a:r>
                  <a:rPr lang="en-US" sz="2400" dirty="0"/>
                  <a:t>(g)</a:t>
                </a:r>
              </a:p>
            </p:txBody>
          </p:sp>
        </p:grpSp>
        <p:grpSp>
          <p:nvGrpSpPr>
            <p:cNvPr id="31" name="Group 30">
              <a:extLst>
                <a:ext uri="{FF2B5EF4-FFF2-40B4-BE49-F238E27FC236}">
                  <a16:creationId xmlns:a16="http://schemas.microsoft.com/office/drawing/2014/main" id="{1DC57374-064E-2C41-A80E-F8D4C17DC673}"/>
                </a:ext>
              </a:extLst>
            </p:cNvPr>
            <p:cNvGrpSpPr/>
            <p:nvPr/>
          </p:nvGrpSpPr>
          <p:grpSpPr>
            <a:xfrm>
              <a:off x="5326182" y="1095097"/>
              <a:ext cx="3595077" cy="3595077"/>
              <a:chOff x="785445" y="2210522"/>
              <a:chExt cx="3595077" cy="3595077"/>
            </a:xfrm>
          </p:grpSpPr>
          <p:pic>
            <p:nvPicPr>
              <p:cNvPr id="35" name="Picture 2">
                <a:extLst>
                  <a:ext uri="{FF2B5EF4-FFF2-40B4-BE49-F238E27FC236}">
                    <a16:creationId xmlns:a16="http://schemas.microsoft.com/office/drawing/2014/main" id="{A2F59868-916B-184F-8D43-FF23BBC8C8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445" y="2210522"/>
                <a:ext cx="3595077" cy="3595077"/>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28A7173A-EFAA-834A-A118-613CE0488202}"/>
                  </a:ext>
                </a:extLst>
              </p:cNvPr>
              <p:cNvSpPr txBox="1"/>
              <p:nvPr/>
            </p:nvSpPr>
            <p:spPr>
              <a:xfrm>
                <a:off x="2176583" y="4781783"/>
                <a:ext cx="2067170" cy="461665"/>
              </a:xfrm>
              <a:prstGeom prst="rect">
                <a:avLst/>
              </a:prstGeom>
              <a:noFill/>
            </p:spPr>
            <p:txBody>
              <a:bodyPr wrap="square" rtlCol="0">
                <a:spAutoFit/>
              </a:bodyPr>
              <a:lstStyle/>
              <a:p>
                <a:r>
                  <a:rPr lang="en-US" sz="2400" dirty="0"/>
                  <a:t>N</a:t>
                </a:r>
                <a:r>
                  <a:rPr lang="en-US" sz="2400" baseline="-25000" dirty="0"/>
                  <a:t>2</a:t>
                </a:r>
                <a:r>
                  <a:rPr lang="en-US" sz="2400" dirty="0"/>
                  <a:t>(g)</a:t>
                </a:r>
              </a:p>
            </p:txBody>
          </p:sp>
        </p:grpSp>
        <p:grpSp>
          <p:nvGrpSpPr>
            <p:cNvPr id="32" name="Group 31">
              <a:extLst>
                <a:ext uri="{FF2B5EF4-FFF2-40B4-BE49-F238E27FC236}">
                  <a16:creationId xmlns:a16="http://schemas.microsoft.com/office/drawing/2014/main" id="{78326025-5479-7F4C-B99E-368E5DAA97E2}"/>
                </a:ext>
              </a:extLst>
            </p:cNvPr>
            <p:cNvGrpSpPr/>
            <p:nvPr/>
          </p:nvGrpSpPr>
          <p:grpSpPr>
            <a:xfrm>
              <a:off x="8384542" y="1095097"/>
              <a:ext cx="3595077" cy="3595077"/>
              <a:chOff x="785445" y="2210522"/>
              <a:chExt cx="3595077" cy="3595077"/>
            </a:xfrm>
          </p:grpSpPr>
          <p:pic>
            <p:nvPicPr>
              <p:cNvPr id="33" name="Picture 2">
                <a:extLst>
                  <a:ext uri="{FF2B5EF4-FFF2-40B4-BE49-F238E27FC236}">
                    <a16:creationId xmlns:a16="http://schemas.microsoft.com/office/drawing/2014/main" id="{A2517BDD-359E-0340-BB4B-DF58C3091F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445" y="2210522"/>
                <a:ext cx="3595077" cy="3595077"/>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6B0D13AC-F207-6E49-98BC-56E9CCB4623B}"/>
                  </a:ext>
                </a:extLst>
              </p:cNvPr>
              <p:cNvSpPr txBox="1"/>
              <p:nvPr/>
            </p:nvSpPr>
            <p:spPr>
              <a:xfrm>
                <a:off x="2176583" y="4781783"/>
                <a:ext cx="2067170" cy="461665"/>
              </a:xfrm>
              <a:prstGeom prst="rect">
                <a:avLst/>
              </a:prstGeom>
              <a:noFill/>
            </p:spPr>
            <p:txBody>
              <a:bodyPr wrap="square" rtlCol="0">
                <a:spAutoFit/>
              </a:bodyPr>
              <a:lstStyle/>
              <a:p>
                <a:r>
                  <a:rPr lang="en-US" sz="2400" dirty="0"/>
                  <a:t>C</a:t>
                </a:r>
                <a:r>
                  <a:rPr lang="en-US" sz="2400" baseline="-25000" dirty="0"/>
                  <a:t>3</a:t>
                </a:r>
                <a:r>
                  <a:rPr lang="en-US" sz="2400" dirty="0"/>
                  <a:t>H</a:t>
                </a:r>
                <a:r>
                  <a:rPr lang="en-US" sz="2400" baseline="-25000" dirty="0"/>
                  <a:t>8</a:t>
                </a:r>
                <a:r>
                  <a:rPr lang="en-US" sz="2400" dirty="0"/>
                  <a:t>(g)</a:t>
                </a:r>
              </a:p>
            </p:txBody>
          </p:sp>
        </p:grpSp>
      </p:grpSp>
    </p:spTree>
    <p:extLst>
      <p:ext uri="{BB962C8B-B14F-4D97-AF65-F5344CB8AC3E}">
        <p14:creationId xmlns:p14="http://schemas.microsoft.com/office/powerpoint/2010/main" val="31570481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DF6DFA3F-D78C-C74E-BF47-2FB10E37413C}"/>
              </a:ext>
            </a:extLst>
          </p:cNvPr>
          <p:cNvGrpSpPr/>
          <p:nvPr/>
        </p:nvGrpSpPr>
        <p:grpSpPr>
          <a:xfrm>
            <a:off x="1302723" y="793555"/>
            <a:ext cx="9670175" cy="3595078"/>
            <a:chOff x="2309444" y="1095096"/>
            <a:chExt cx="9670175" cy="3595078"/>
          </a:xfrm>
        </p:grpSpPr>
        <p:grpSp>
          <p:nvGrpSpPr>
            <p:cNvPr id="24" name="Group 23">
              <a:extLst>
                <a:ext uri="{FF2B5EF4-FFF2-40B4-BE49-F238E27FC236}">
                  <a16:creationId xmlns:a16="http://schemas.microsoft.com/office/drawing/2014/main" id="{0D8EA901-E688-4846-A8AA-95B2373F2F82}"/>
                </a:ext>
              </a:extLst>
            </p:cNvPr>
            <p:cNvGrpSpPr/>
            <p:nvPr/>
          </p:nvGrpSpPr>
          <p:grpSpPr>
            <a:xfrm>
              <a:off x="2309444" y="1095096"/>
              <a:ext cx="3595077" cy="3595077"/>
              <a:chOff x="785445" y="2210522"/>
              <a:chExt cx="3595077" cy="3595077"/>
            </a:xfrm>
          </p:grpSpPr>
          <p:pic>
            <p:nvPicPr>
              <p:cNvPr id="31" name="Picture 2">
                <a:extLst>
                  <a:ext uri="{FF2B5EF4-FFF2-40B4-BE49-F238E27FC236}">
                    <a16:creationId xmlns:a16="http://schemas.microsoft.com/office/drawing/2014/main" id="{67E819E2-5FA1-C348-9302-60A2B42B67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445" y="2210522"/>
                <a:ext cx="3595077" cy="3595077"/>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11B53B7C-2BB8-2C4E-B478-3F2FD962735D}"/>
                  </a:ext>
                </a:extLst>
              </p:cNvPr>
              <p:cNvSpPr txBox="1"/>
              <p:nvPr/>
            </p:nvSpPr>
            <p:spPr>
              <a:xfrm>
                <a:off x="2176583" y="4781783"/>
                <a:ext cx="2067170" cy="461665"/>
              </a:xfrm>
              <a:prstGeom prst="rect">
                <a:avLst/>
              </a:prstGeom>
              <a:noFill/>
            </p:spPr>
            <p:txBody>
              <a:bodyPr wrap="square" rtlCol="0">
                <a:spAutoFit/>
              </a:bodyPr>
              <a:lstStyle/>
              <a:p>
                <a:r>
                  <a:rPr lang="en-US" sz="2400" dirty="0"/>
                  <a:t>H</a:t>
                </a:r>
                <a:r>
                  <a:rPr lang="en-US" sz="2400" baseline="-25000" dirty="0"/>
                  <a:t>2</a:t>
                </a:r>
                <a:r>
                  <a:rPr lang="en-US" sz="2400" dirty="0"/>
                  <a:t>(g)</a:t>
                </a:r>
              </a:p>
            </p:txBody>
          </p:sp>
        </p:grpSp>
        <p:grpSp>
          <p:nvGrpSpPr>
            <p:cNvPr id="25" name="Group 24">
              <a:extLst>
                <a:ext uri="{FF2B5EF4-FFF2-40B4-BE49-F238E27FC236}">
                  <a16:creationId xmlns:a16="http://schemas.microsoft.com/office/drawing/2014/main" id="{0021F267-76E4-BC42-A1E2-83A99B8256A1}"/>
                </a:ext>
              </a:extLst>
            </p:cNvPr>
            <p:cNvGrpSpPr/>
            <p:nvPr/>
          </p:nvGrpSpPr>
          <p:grpSpPr>
            <a:xfrm>
              <a:off x="5326182" y="1095097"/>
              <a:ext cx="3595077" cy="3595077"/>
              <a:chOff x="785445" y="2210522"/>
              <a:chExt cx="3595077" cy="3595077"/>
            </a:xfrm>
          </p:grpSpPr>
          <p:pic>
            <p:nvPicPr>
              <p:cNvPr id="29" name="Picture 2">
                <a:extLst>
                  <a:ext uri="{FF2B5EF4-FFF2-40B4-BE49-F238E27FC236}">
                    <a16:creationId xmlns:a16="http://schemas.microsoft.com/office/drawing/2014/main" id="{7866128F-DAA7-B842-B89A-6BA55B1CDD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445" y="2210522"/>
                <a:ext cx="3595077" cy="3595077"/>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E905C683-B66E-FE4F-B58C-B0E1A36006B1}"/>
                  </a:ext>
                </a:extLst>
              </p:cNvPr>
              <p:cNvSpPr txBox="1"/>
              <p:nvPr/>
            </p:nvSpPr>
            <p:spPr>
              <a:xfrm>
                <a:off x="2176583" y="4781783"/>
                <a:ext cx="2067170" cy="461665"/>
              </a:xfrm>
              <a:prstGeom prst="rect">
                <a:avLst/>
              </a:prstGeom>
              <a:noFill/>
            </p:spPr>
            <p:txBody>
              <a:bodyPr wrap="square" rtlCol="0">
                <a:spAutoFit/>
              </a:bodyPr>
              <a:lstStyle/>
              <a:p>
                <a:r>
                  <a:rPr lang="en-US" sz="2400" dirty="0"/>
                  <a:t>N</a:t>
                </a:r>
                <a:r>
                  <a:rPr lang="en-US" sz="2400" baseline="-25000" dirty="0"/>
                  <a:t>2</a:t>
                </a:r>
                <a:r>
                  <a:rPr lang="en-US" sz="2400" dirty="0"/>
                  <a:t>(g)</a:t>
                </a:r>
              </a:p>
            </p:txBody>
          </p:sp>
        </p:grpSp>
        <p:grpSp>
          <p:nvGrpSpPr>
            <p:cNvPr id="26" name="Group 25">
              <a:extLst>
                <a:ext uri="{FF2B5EF4-FFF2-40B4-BE49-F238E27FC236}">
                  <a16:creationId xmlns:a16="http://schemas.microsoft.com/office/drawing/2014/main" id="{1F9E4ED7-7DE8-B54E-B355-21CD53CBE99B}"/>
                </a:ext>
              </a:extLst>
            </p:cNvPr>
            <p:cNvGrpSpPr/>
            <p:nvPr/>
          </p:nvGrpSpPr>
          <p:grpSpPr>
            <a:xfrm>
              <a:off x="8384542" y="1095097"/>
              <a:ext cx="3595077" cy="3595077"/>
              <a:chOff x="785445" y="2210522"/>
              <a:chExt cx="3595077" cy="3595077"/>
            </a:xfrm>
          </p:grpSpPr>
          <p:pic>
            <p:nvPicPr>
              <p:cNvPr id="27" name="Picture 2">
                <a:extLst>
                  <a:ext uri="{FF2B5EF4-FFF2-40B4-BE49-F238E27FC236}">
                    <a16:creationId xmlns:a16="http://schemas.microsoft.com/office/drawing/2014/main" id="{3B94803A-0134-EC49-8305-973E2A024C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445" y="2210522"/>
                <a:ext cx="3595077" cy="359507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F2AEFCBD-C4F8-A742-A14F-4130BAD8C657}"/>
                  </a:ext>
                </a:extLst>
              </p:cNvPr>
              <p:cNvSpPr txBox="1"/>
              <p:nvPr/>
            </p:nvSpPr>
            <p:spPr>
              <a:xfrm>
                <a:off x="2176583" y="4781783"/>
                <a:ext cx="2067170" cy="461665"/>
              </a:xfrm>
              <a:prstGeom prst="rect">
                <a:avLst/>
              </a:prstGeom>
              <a:noFill/>
            </p:spPr>
            <p:txBody>
              <a:bodyPr wrap="square" rtlCol="0">
                <a:spAutoFit/>
              </a:bodyPr>
              <a:lstStyle/>
              <a:p>
                <a:r>
                  <a:rPr lang="en-US" sz="2400" dirty="0"/>
                  <a:t>C</a:t>
                </a:r>
                <a:r>
                  <a:rPr lang="en-US" sz="2400" baseline="-25000" dirty="0"/>
                  <a:t>3</a:t>
                </a:r>
                <a:r>
                  <a:rPr lang="en-US" sz="2400" dirty="0"/>
                  <a:t>H</a:t>
                </a:r>
                <a:r>
                  <a:rPr lang="en-US" sz="2400" baseline="-25000" dirty="0"/>
                  <a:t>8</a:t>
                </a:r>
                <a:r>
                  <a:rPr lang="en-US" sz="2400" dirty="0"/>
                  <a:t>(g)</a:t>
                </a:r>
              </a:p>
            </p:txBody>
          </p:sp>
        </p:grpSp>
      </p:grpSp>
      <p:grpSp>
        <p:nvGrpSpPr>
          <p:cNvPr id="2" name="Group 1">
            <a:extLst>
              <a:ext uri="{FF2B5EF4-FFF2-40B4-BE49-F238E27FC236}">
                <a16:creationId xmlns:a16="http://schemas.microsoft.com/office/drawing/2014/main" id="{E7299CC6-D2FD-2244-B5B6-9B10D44B0AD8}"/>
              </a:ext>
            </a:extLst>
          </p:cNvPr>
          <p:cNvGrpSpPr/>
          <p:nvPr/>
        </p:nvGrpSpPr>
        <p:grpSpPr>
          <a:xfrm>
            <a:off x="2631453" y="4720522"/>
            <a:ext cx="6874535" cy="468481"/>
            <a:chOff x="2405392" y="5113541"/>
            <a:chExt cx="6874535" cy="468481"/>
          </a:xfrm>
        </p:grpSpPr>
        <p:sp>
          <p:nvSpPr>
            <p:cNvPr id="39" name="Rectangle 38">
              <a:extLst>
                <a:ext uri="{FF2B5EF4-FFF2-40B4-BE49-F238E27FC236}">
                  <a16:creationId xmlns:a16="http://schemas.microsoft.com/office/drawing/2014/main" id="{A5FB4051-0864-9940-97E8-D63F1EF3195D}"/>
                </a:ext>
              </a:extLst>
            </p:cNvPr>
            <p:cNvSpPr/>
            <p:nvPr/>
          </p:nvSpPr>
          <p:spPr>
            <a:xfrm>
              <a:off x="2405392" y="5120357"/>
              <a:ext cx="883575" cy="461665"/>
            </a:xfrm>
            <a:prstGeom prst="rect">
              <a:avLst/>
            </a:prstGeom>
          </p:spPr>
          <p:txBody>
            <a:bodyPr wrap="none">
              <a:spAutoFit/>
            </a:bodyPr>
            <a:lstStyle/>
            <a:p>
              <a:r>
                <a:rPr lang="en-US" sz="2400" u="sng" dirty="0"/>
                <a:t>2.016</a:t>
              </a:r>
              <a:endParaRPr lang="en-US" sz="2400" dirty="0"/>
            </a:p>
          </p:txBody>
        </p:sp>
        <p:sp>
          <p:nvSpPr>
            <p:cNvPr id="40" name="Rectangle 39">
              <a:extLst>
                <a:ext uri="{FF2B5EF4-FFF2-40B4-BE49-F238E27FC236}">
                  <a16:creationId xmlns:a16="http://schemas.microsoft.com/office/drawing/2014/main" id="{EF150F98-C17D-D244-A6DD-6D5945AB4C88}"/>
                </a:ext>
              </a:extLst>
            </p:cNvPr>
            <p:cNvSpPr/>
            <p:nvPr/>
          </p:nvSpPr>
          <p:spPr>
            <a:xfrm>
              <a:off x="5337992" y="5120357"/>
              <a:ext cx="883575" cy="461665"/>
            </a:xfrm>
            <a:prstGeom prst="rect">
              <a:avLst/>
            </a:prstGeom>
          </p:spPr>
          <p:txBody>
            <a:bodyPr wrap="none">
              <a:spAutoFit/>
            </a:bodyPr>
            <a:lstStyle/>
            <a:p>
              <a:r>
                <a:rPr lang="en-US" sz="2400" u="sng" dirty="0"/>
                <a:t>28.02</a:t>
              </a:r>
              <a:endParaRPr lang="en-US" sz="2400" dirty="0"/>
            </a:p>
          </p:txBody>
        </p:sp>
        <p:sp>
          <p:nvSpPr>
            <p:cNvPr id="41" name="Rectangle 40">
              <a:extLst>
                <a:ext uri="{FF2B5EF4-FFF2-40B4-BE49-F238E27FC236}">
                  <a16:creationId xmlns:a16="http://schemas.microsoft.com/office/drawing/2014/main" id="{7215FDD6-E6F4-1C4C-B78C-9F138ECBE66D}"/>
                </a:ext>
              </a:extLst>
            </p:cNvPr>
            <p:cNvSpPr/>
            <p:nvPr/>
          </p:nvSpPr>
          <p:spPr>
            <a:xfrm>
              <a:off x="8396352" y="5113541"/>
              <a:ext cx="883575" cy="461665"/>
            </a:xfrm>
            <a:prstGeom prst="rect">
              <a:avLst/>
            </a:prstGeom>
          </p:spPr>
          <p:txBody>
            <a:bodyPr wrap="none">
              <a:spAutoFit/>
            </a:bodyPr>
            <a:lstStyle/>
            <a:p>
              <a:r>
                <a:rPr lang="en-US" sz="2400" u="sng" dirty="0"/>
                <a:t>44.09</a:t>
              </a:r>
              <a:endParaRPr lang="en-US" sz="2400" dirty="0"/>
            </a:p>
          </p:txBody>
        </p:sp>
      </p:grpSp>
      <p:sp>
        <p:nvSpPr>
          <p:cNvPr id="42" name="TextBox 41">
            <a:extLst>
              <a:ext uri="{FF2B5EF4-FFF2-40B4-BE49-F238E27FC236}">
                <a16:creationId xmlns:a16="http://schemas.microsoft.com/office/drawing/2014/main" id="{DD61EDF0-1621-FC4D-8032-6D0009A261CF}"/>
              </a:ext>
            </a:extLst>
          </p:cNvPr>
          <p:cNvSpPr txBox="1"/>
          <p:nvPr/>
        </p:nvSpPr>
        <p:spPr>
          <a:xfrm>
            <a:off x="360662" y="4681171"/>
            <a:ext cx="2481480" cy="461665"/>
          </a:xfrm>
          <a:prstGeom prst="rect">
            <a:avLst/>
          </a:prstGeom>
          <a:noFill/>
        </p:spPr>
        <p:txBody>
          <a:bodyPr wrap="square" rtlCol="0">
            <a:spAutoFit/>
          </a:bodyPr>
          <a:lstStyle/>
          <a:p>
            <a:r>
              <a:rPr lang="en-US" sz="2400" b="1" dirty="0"/>
              <a:t>MW</a:t>
            </a:r>
            <a:endParaRPr lang="en-US" sz="2400" dirty="0"/>
          </a:p>
        </p:txBody>
      </p:sp>
      <p:sp>
        <p:nvSpPr>
          <p:cNvPr id="3" name="Rectangle 2">
            <a:extLst>
              <a:ext uri="{FF2B5EF4-FFF2-40B4-BE49-F238E27FC236}">
                <a16:creationId xmlns:a16="http://schemas.microsoft.com/office/drawing/2014/main" id="{CD270139-5242-A444-AE4B-D259F5ABB801}"/>
              </a:ext>
            </a:extLst>
          </p:cNvPr>
          <p:cNvSpPr/>
          <p:nvPr/>
        </p:nvSpPr>
        <p:spPr>
          <a:xfrm>
            <a:off x="132991" y="5481541"/>
            <a:ext cx="11968016" cy="830997"/>
          </a:xfrm>
          <a:prstGeom prst="rect">
            <a:avLst/>
          </a:prstGeom>
        </p:spPr>
        <p:txBody>
          <a:bodyPr wrap="square">
            <a:spAutoFit/>
          </a:bodyPr>
          <a:lstStyle/>
          <a:p>
            <a:r>
              <a:rPr lang="en-US" sz="2400" dirty="0"/>
              <a:t>Since these three flasks have the </a:t>
            </a:r>
            <a:r>
              <a:rPr lang="en-US" sz="2400" b="1" dirty="0"/>
              <a:t>same number of molecules</a:t>
            </a:r>
            <a:r>
              <a:rPr lang="en-US" sz="2400" dirty="0"/>
              <a:t>, it must be that the heaviest flask has the C</a:t>
            </a:r>
            <a:r>
              <a:rPr lang="en-US" sz="2400" baseline="-25000" dirty="0"/>
              <a:t>3</a:t>
            </a:r>
            <a:r>
              <a:rPr lang="en-US" sz="2400" dirty="0"/>
              <a:t>H</a:t>
            </a:r>
            <a:r>
              <a:rPr lang="en-US" sz="2400" baseline="-25000" dirty="0"/>
              <a:t>8</a:t>
            </a:r>
            <a:r>
              <a:rPr lang="en-US" sz="2400" dirty="0"/>
              <a:t>, the lightest has H</a:t>
            </a:r>
            <a:r>
              <a:rPr lang="en-US" sz="2400" baseline="-25000" dirty="0"/>
              <a:t>2</a:t>
            </a:r>
            <a:r>
              <a:rPr lang="en-US" sz="2400" dirty="0"/>
              <a:t>! </a:t>
            </a:r>
          </a:p>
        </p:txBody>
      </p:sp>
      <p:sp>
        <p:nvSpPr>
          <p:cNvPr id="19" name="TextBox 18">
            <a:extLst>
              <a:ext uri="{FF2B5EF4-FFF2-40B4-BE49-F238E27FC236}">
                <a16:creationId xmlns:a16="http://schemas.microsoft.com/office/drawing/2014/main" id="{DFF96158-4326-0845-9E93-D22C2E00CF01}"/>
              </a:ext>
            </a:extLst>
          </p:cNvPr>
          <p:cNvSpPr txBox="1"/>
          <p:nvPr/>
        </p:nvSpPr>
        <p:spPr>
          <a:xfrm>
            <a:off x="0" y="0"/>
            <a:ext cx="12192000" cy="461665"/>
          </a:xfrm>
          <a:prstGeom prst="rect">
            <a:avLst/>
          </a:prstGeom>
          <a:solidFill>
            <a:schemeClr val="accent2"/>
          </a:solidFill>
        </p:spPr>
        <p:txBody>
          <a:bodyPr wrap="square" rtlCol="0">
            <a:spAutoFit/>
          </a:bodyPr>
          <a:lstStyle/>
          <a:p>
            <a:r>
              <a:rPr lang="en-US" sz="2400" b="1" dirty="0"/>
              <a:t>Looking ahead: How to tell the difference between gas samples (when they look the same)</a:t>
            </a:r>
          </a:p>
        </p:txBody>
      </p:sp>
    </p:spTree>
    <p:extLst>
      <p:ext uri="{BB962C8B-B14F-4D97-AF65-F5344CB8AC3E}">
        <p14:creationId xmlns:p14="http://schemas.microsoft.com/office/powerpoint/2010/main" val="1201339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773BCA-9723-974B-8303-BDC44639FC62}"/>
              </a:ext>
            </a:extLst>
          </p:cNvPr>
          <p:cNvSpPr txBox="1"/>
          <p:nvPr/>
        </p:nvSpPr>
        <p:spPr>
          <a:xfrm>
            <a:off x="0" y="0"/>
            <a:ext cx="12192000" cy="461665"/>
          </a:xfrm>
          <a:prstGeom prst="rect">
            <a:avLst/>
          </a:prstGeom>
          <a:solidFill>
            <a:schemeClr val="accent2"/>
          </a:solidFill>
        </p:spPr>
        <p:txBody>
          <a:bodyPr wrap="square" rtlCol="0">
            <a:spAutoFit/>
          </a:bodyPr>
          <a:lstStyle/>
          <a:p>
            <a:r>
              <a:rPr lang="en-US" sz="2400" b="1" dirty="0"/>
              <a:t>Other possible combinations</a:t>
            </a:r>
          </a:p>
        </p:txBody>
      </p:sp>
      <p:pic>
        <p:nvPicPr>
          <p:cNvPr id="15" name="Picture 14">
            <a:extLst>
              <a:ext uri="{FF2B5EF4-FFF2-40B4-BE49-F238E27FC236}">
                <a16:creationId xmlns:a16="http://schemas.microsoft.com/office/drawing/2014/main" id="{168FA4BA-7D2A-CF4F-A374-AAF6DFD0B178}"/>
              </a:ext>
            </a:extLst>
          </p:cNvPr>
          <p:cNvPicPr>
            <a:picLocks noChangeAspect="1"/>
          </p:cNvPicPr>
          <p:nvPr/>
        </p:nvPicPr>
        <p:blipFill>
          <a:blip r:embed="rId2"/>
          <a:stretch>
            <a:fillRect/>
          </a:stretch>
        </p:blipFill>
        <p:spPr>
          <a:xfrm>
            <a:off x="0" y="2593211"/>
            <a:ext cx="12192000" cy="1671578"/>
          </a:xfrm>
          <a:prstGeom prst="rect">
            <a:avLst/>
          </a:prstGeom>
        </p:spPr>
      </p:pic>
      <p:sp>
        <p:nvSpPr>
          <p:cNvPr id="16" name="Rectangle 15">
            <a:extLst>
              <a:ext uri="{FF2B5EF4-FFF2-40B4-BE49-F238E27FC236}">
                <a16:creationId xmlns:a16="http://schemas.microsoft.com/office/drawing/2014/main" id="{F6FC743A-1145-7944-92A8-4E4193FF69D6}"/>
              </a:ext>
            </a:extLst>
          </p:cNvPr>
          <p:cNvSpPr/>
          <p:nvPr/>
        </p:nvSpPr>
        <p:spPr>
          <a:xfrm>
            <a:off x="1423234" y="834940"/>
            <a:ext cx="6849504" cy="461665"/>
          </a:xfrm>
          <a:prstGeom prst="rect">
            <a:avLst/>
          </a:prstGeom>
        </p:spPr>
        <p:txBody>
          <a:bodyPr wrap="none">
            <a:spAutoFit/>
          </a:bodyPr>
          <a:lstStyle/>
          <a:p>
            <a:r>
              <a:rPr lang="en-US" sz="2400" dirty="0">
                <a:sym typeface="Wingdings" pitchFamily="2" charset="2"/>
              </a:rPr>
              <a:t>But what if </a:t>
            </a:r>
            <a:r>
              <a:rPr lang="en-US" sz="2400" b="1" dirty="0">
                <a:sym typeface="Wingdings" pitchFamily="2" charset="2"/>
              </a:rPr>
              <a:t>two</a:t>
            </a:r>
            <a:r>
              <a:rPr lang="en-US" sz="2400" dirty="0">
                <a:sym typeface="Wingdings" pitchFamily="2" charset="2"/>
              </a:rPr>
              <a:t> carbon atoms combine with each O</a:t>
            </a:r>
            <a:r>
              <a:rPr lang="en-US" sz="2400" baseline="-25000" dirty="0">
                <a:sym typeface="Wingdings" pitchFamily="2" charset="2"/>
              </a:rPr>
              <a:t>2</a:t>
            </a:r>
            <a:r>
              <a:rPr lang="en-US" sz="2400" dirty="0">
                <a:sym typeface="Wingdings" pitchFamily="2" charset="2"/>
              </a:rPr>
              <a:t>?</a:t>
            </a:r>
          </a:p>
        </p:txBody>
      </p:sp>
      <p:sp>
        <p:nvSpPr>
          <p:cNvPr id="6" name="Rectangle 5">
            <a:extLst>
              <a:ext uri="{FF2B5EF4-FFF2-40B4-BE49-F238E27FC236}">
                <a16:creationId xmlns:a16="http://schemas.microsoft.com/office/drawing/2014/main" id="{E993D90C-A282-2045-A7E6-2BBB9F7B479D}"/>
              </a:ext>
            </a:extLst>
          </p:cNvPr>
          <p:cNvSpPr/>
          <p:nvPr/>
        </p:nvSpPr>
        <p:spPr>
          <a:xfrm>
            <a:off x="1423234" y="4574601"/>
            <a:ext cx="4050661" cy="461665"/>
          </a:xfrm>
          <a:prstGeom prst="rect">
            <a:avLst/>
          </a:prstGeom>
        </p:spPr>
        <p:txBody>
          <a:bodyPr wrap="none">
            <a:spAutoFit/>
          </a:bodyPr>
          <a:lstStyle/>
          <a:p>
            <a:r>
              <a:rPr lang="en-US" sz="2400" dirty="0"/>
              <a:t>What’s the chemical equation?</a:t>
            </a:r>
            <a:endParaRPr lang="en-US" sz="2400" dirty="0">
              <a:sym typeface="Wingdings" pitchFamily="2" charset="2"/>
            </a:endParaRPr>
          </a:p>
        </p:txBody>
      </p:sp>
    </p:spTree>
    <p:extLst>
      <p:ext uri="{BB962C8B-B14F-4D97-AF65-F5344CB8AC3E}">
        <p14:creationId xmlns:p14="http://schemas.microsoft.com/office/powerpoint/2010/main" val="3826406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773BCA-9723-974B-8303-BDC44639FC62}"/>
              </a:ext>
            </a:extLst>
          </p:cNvPr>
          <p:cNvSpPr txBox="1"/>
          <p:nvPr/>
        </p:nvSpPr>
        <p:spPr>
          <a:xfrm>
            <a:off x="0" y="0"/>
            <a:ext cx="12192000" cy="461665"/>
          </a:xfrm>
          <a:prstGeom prst="rect">
            <a:avLst/>
          </a:prstGeom>
          <a:solidFill>
            <a:schemeClr val="accent2"/>
          </a:solidFill>
        </p:spPr>
        <p:txBody>
          <a:bodyPr wrap="square" rtlCol="0">
            <a:spAutoFit/>
          </a:bodyPr>
          <a:lstStyle/>
          <a:p>
            <a:r>
              <a:rPr lang="en-US" sz="2400" b="1" dirty="0"/>
              <a:t>Other possible combinations</a:t>
            </a:r>
          </a:p>
        </p:txBody>
      </p:sp>
      <p:pic>
        <p:nvPicPr>
          <p:cNvPr id="15" name="Picture 14">
            <a:extLst>
              <a:ext uri="{FF2B5EF4-FFF2-40B4-BE49-F238E27FC236}">
                <a16:creationId xmlns:a16="http://schemas.microsoft.com/office/drawing/2014/main" id="{168FA4BA-7D2A-CF4F-A374-AAF6DFD0B178}"/>
              </a:ext>
            </a:extLst>
          </p:cNvPr>
          <p:cNvPicPr>
            <a:picLocks noChangeAspect="1"/>
          </p:cNvPicPr>
          <p:nvPr/>
        </p:nvPicPr>
        <p:blipFill>
          <a:blip r:embed="rId2"/>
          <a:stretch>
            <a:fillRect/>
          </a:stretch>
        </p:blipFill>
        <p:spPr>
          <a:xfrm>
            <a:off x="0" y="2593211"/>
            <a:ext cx="12192000" cy="1671578"/>
          </a:xfrm>
          <a:prstGeom prst="rect">
            <a:avLst/>
          </a:prstGeom>
        </p:spPr>
      </p:pic>
      <p:sp>
        <p:nvSpPr>
          <p:cNvPr id="16" name="Rectangle 15">
            <a:extLst>
              <a:ext uri="{FF2B5EF4-FFF2-40B4-BE49-F238E27FC236}">
                <a16:creationId xmlns:a16="http://schemas.microsoft.com/office/drawing/2014/main" id="{F6FC743A-1145-7944-92A8-4E4193FF69D6}"/>
              </a:ext>
            </a:extLst>
          </p:cNvPr>
          <p:cNvSpPr/>
          <p:nvPr/>
        </p:nvSpPr>
        <p:spPr>
          <a:xfrm>
            <a:off x="1423234" y="834940"/>
            <a:ext cx="6849504" cy="461665"/>
          </a:xfrm>
          <a:prstGeom prst="rect">
            <a:avLst/>
          </a:prstGeom>
        </p:spPr>
        <p:txBody>
          <a:bodyPr wrap="none">
            <a:spAutoFit/>
          </a:bodyPr>
          <a:lstStyle/>
          <a:p>
            <a:r>
              <a:rPr lang="en-US" sz="2400" dirty="0">
                <a:sym typeface="Wingdings" pitchFamily="2" charset="2"/>
              </a:rPr>
              <a:t>But what if </a:t>
            </a:r>
            <a:r>
              <a:rPr lang="en-US" sz="2400" b="1" dirty="0">
                <a:sym typeface="Wingdings" pitchFamily="2" charset="2"/>
              </a:rPr>
              <a:t>two</a:t>
            </a:r>
            <a:r>
              <a:rPr lang="en-US" sz="2400" dirty="0">
                <a:sym typeface="Wingdings" pitchFamily="2" charset="2"/>
              </a:rPr>
              <a:t> carbon atoms combine with each O</a:t>
            </a:r>
            <a:r>
              <a:rPr lang="en-US" sz="2400" baseline="-25000" dirty="0">
                <a:sym typeface="Wingdings" pitchFamily="2" charset="2"/>
              </a:rPr>
              <a:t>2</a:t>
            </a:r>
            <a:r>
              <a:rPr lang="en-US" sz="2400" dirty="0">
                <a:sym typeface="Wingdings" pitchFamily="2" charset="2"/>
              </a:rPr>
              <a:t>?</a:t>
            </a:r>
          </a:p>
        </p:txBody>
      </p:sp>
      <p:sp>
        <p:nvSpPr>
          <p:cNvPr id="6" name="Rectangle 5">
            <a:extLst>
              <a:ext uri="{FF2B5EF4-FFF2-40B4-BE49-F238E27FC236}">
                <a16:creationId xmlns:a16="http://schemas.microsoft.com/office/drawing/2014/main" id="{E993D90C-A282-2045-A7E6-2BBB9F7B479D}"/>
              </a:ext>
            </a:extLst>
          </p:cNvPr>
          <p:cNvSpPr/>
          <p:nvPr/>
        </p:nvSpPr>
        <p:spPr>
          <a:xfrm>
            <a:off x="1423234" y="4574601"/>
            <a:ext cx="4050661" cy="1569660"/>
          </a:xfrm>
          <a:prstGeom prst="rect">
            <a:avLst/>
          </a:prstGeom>
        </p:spPr>
        <p:txBody>
          <a:bodyPr wrap="none">
            <a:spAutoFit/>
          </a:bodyPr>
          <a:lstStyle/>
          <a:p>
            <a:r>
              <a:rPr lang="en-US" sz="2400" dirty="0"/>
              <a:t>What’s the chemical equation?</a:t>
            </a:r>
          </a:p>
          <a:p>
            <a:endParaRPr lang="en-US" sz="2400" dirty="0"/>
          </a:p>
          <a:p>
            <a:pPr algn="ctr"/>
            <a:r>
              <a:rPr lang="en-US" sz="2400" dirty="0"/>
              <a:t>2C + O</a:t>
            </a:r>
            <a:r>
              <a:rPr lang="en-US" sz="2400" baseline="-25000" dirty="0"/>
              <a:t>2</a:t>
            </a:r>
            <a:r>
              <a:rPr lang="en-US" sz="2400" dirty="0"/>
              <a:t> </a:t>
            </a:r>
            <a:r>
              <a:rPr lang="en-US" sz="2400" dirty="0">
                <a:sym typeface="Wingdings" pitchFamily="2" charset="2"/>
              </a:rPr>
              <a:t> 2CO</a:t>
            </a:r>
          </a:p>
          <a:p>
            <a:endParaRPr lang="en-US" sz="2400" dirty="0">
              <a:sym typeface="Wingdings" pitchFamily="2" charset="2"/>
            </a:endParaRPr>
          </a:p>
        </p:txBody>
      </p:sp>
    </p:spTree>
    <p:extLst>
      <p:ext uri="{BB962C8B-B14F-4D97-AF65-F5344CB8AC3E}">
        <p14:creationId xmlns:p14="http://schemas.microsoft.com/office/powerpoint/2010/main" val="3019440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773BCA-9723-974B-8303-BDC44639FC62}"/>
              </a:ext>
            </a:extLst>
          </p:cNvPr>
          <p:cNvSpPr txBox="1"/>
          <p:nvPr/>
        </p:nvSpPr>
        <p:spPr>
          <a:xfrm>
            <a:off x="0" y="0"/>
            <a:ext cx="12192000" cy="461665"/>
          </a:xfrm>
          <a:prstGeom prst="rect">
            <a:avLst/>
          </a:prstGeom>
          <a:solidFill>
            <a:schemeClr val="accent2"/>
          </a:solidFill>
        </p:spPr>
        <p:txBody>
          <a:bodyPr wrap="square" rtlCol="0">
            <a:spAutoFit/>
          </a:bodyPr>
          <a:lstStyle/>
          <a:p>
            <a:r>
              <a:rPr lang="en-US" sz="2400" b="1" dirty="0"/>
              <a:t>Other possible combinations</a:t>
            </a:r>
          </a:p>
        </p:txBody>
      </p:sp>
      <p:pic>
        <p:nvPicPr>
          <p:cNvPr id="15" name="Picture 14">
            <a:extLst>
              <a:ext uri="{FF2B5EF4-FFF2-40B4-BE49-F238E27FC236}">
                <a16:creationId xmlns:a16="http://schemas.microsoft.com/office/drawing/2014/main" id="{168FA4BA-7D2A-CF4F-A374-AAF6DFD0B178}"/>
              </a:ext>
            </a:extLst>
          </p:cNvPr>
          <p:cNvPicPr>
            <a:picLocks noChangeAspect="1"/>
          </p:cNvPicPr>
          <p:nvPr/>
        </p:nvPicPr>
        <p:blipFill>
          <a:blip r:embed="rId2"/>
          <a:stretch>
            <a:fillRect/>
          </a:stretch>
        </p:blipFill>
        <p:spPr>
          <a:xfrm>
            <a:off x="0" y="2593211"/>
            <a:ext cx="12192000" cy="1671578"/>
          </a:xfrm>
          <a:prstGeom prst="rect">
            <a:avLst/>
          </a:prstGeom>
        </p:spPr>
      </p:pic>
      <p:sp>
        <p:nvSpPr>
          <p:cNvPr id="16" name="Rectangle 15">
            <a:extLst>
              <a:ext uri="{FF2B5EF4-FFF2-40B4-BE49-F238E27FC236}">
                <a16:creationId xmlns:a16="http://schemas.microsoft.com/office/drawing/2014/main" id="{F6FC743A-1145-7944-92A8-4E4193FF69D6}"/>
              </a:ext>
            </a:extLst>
          </p:cNvPr>
          <p:cNvSpPr/>
          <p:nvPr/>
        </p:nvSpPr>
        <p:spPr>
          <a:xfrm>
            <a:off x="1423234" y="834940"/>
            <a:ext cx="6849504" cy="461665"/>
          </a:xfrm>
          <a:prstGeom prst="rect">
            <a:avLst/>
          </a:prstGeom>
        </p:spPr>
        <p:txBody>
          <a:bodyPr wrap="none">
            <a:spAutoFit/>
          </a:bodyPr>
          <a:lstStyle/>
          <a:p>
            <a:r>
              <a:rPr lang="en-US" sz="2400" dirty="0">
                <a:sym typeface="Wingdings" pitchFamily="2" charset="2"/>
              </a:rPr>
              <a:t>But what if </a:t>
            </a:r>
            <a:r>
              <a:rPr lang="en-US" sz="2400" b="1" dirty="0">
                <a:sym typeface="Wingdings" pitchFamily="2" charset="2"/>
              </a:rPr>
              <a:t>two</a:t>
            </a:r>
            <a:r>
              <a:rPr lang="en-US" sz="2400" dirty="0">
                <a:sym typeface="Wingdings" pitchFamily="2" charset="2"/>
              </a:rPr>
              <a:t> carbon atoms combine with each O</a:t>
            </a:r>
            <a:r>
              <a:rPr lang="en-US" sz="2400" baseline="-25000" dirty="0">
                <a:sym typeface="Wingdings" pitchFamily="2" charset="2"/>
              </a:rPr>
              <a:t>2</a:t>
            </a:r>
            <a:r>
              <a:rPr lang="en-US" sz="2400" dirty="0">
                <a:sym typeface="Wingdings" pitchFamily="2" charset="2"/>
              </a:rPr>
              <a:t>?</a:t>
            </a:r>
          </a:p>
        </p:txBody>
      </p:sp>
      <p:sp>
        <p:nvSpPr>
          <p:cNvPr id="6" name="Rectangle 5">
            <a:extLst>
              <a:ext uri="{FF2B5EF4-FFF2-40B4-BE49-F238E27FC236}">
                <a16:creationId xmlns:a16="http://schemas.microsoft.com/office/drawing/2014/main" id="{E993D90C-A282-2045-A7E6-2BBB9F7B479D}"/>
              </a:ext>
            </a:extLst>
          </p:cNvPr>
          <p:cNvSpPr/>
          <p:nvPr/>
        </p:nvSpPr>
        <p:spPr>
          <a:xfrm>
            <a:off x="1423234" y="4574601"/>
            <a:ext cx="4050661" cy="1569660"/>
          </a:xfrm>
          <a:prstGeom prst="rect">
            <a:avLst/>
          </a:prstGeom>
        </p:spPr>
        <p:txBody>
          <a:bodyPr wrap="none">
            <a:spAutoFit/>
          </a:bodyPr>
          <a:lstStyle/>
          <a:p>
            <a:r>
              <a:rPr lang="en-US" sz="2400" dirty="0"/>
              <a:t>What’s the chemical equation?</a:t>
            </a:r>
          </a:p>
          <a:p>
            <a:endParaRPr lang="en-US" sz="2400" dirty="0"/>
          </a:p>
          <a:p>
            <a:pPr algn="ctr"/>
            <a:r>
              <a:rPr lang="en-US" sz="2400" dirty="0"/>
              <a:t>2C + O</a:t>
            </a:r>
            <a:r>
              <a:rPr lang="en-US" sz="2400" baseline="-25000" dirty="0"/>
              <a:t>2</a:t>
            </a:r>
            <a:r>
              <a:rPr lang="en-US" sz="2400" dirty="0"/>
              <a:t> </a:t>
            </a:r>
            <a:r>
              <a:rPr lang="en-US" sz="2400" dirty="0">
                <a:sym typeface="Wingdings" pitchFamily="2" charset="2"/>
              </a:rPr>
              <a:t> 2CO</a:t>
            </a:r>
          </a:p>
          <a:p>
            <a:endParaRPr lang="en-US" sz="2400" dirty="0">
              <a:sym typeface="Wingdings" pitchFamily="2" charset="2"/>
            </a:endParaRPr>
          </a:p>
        </p:txBody>
      </p:sp>
      <p:sp>
        <p:nvSpPr>
          <p:cNvPr id="7" name="TextBox 6">
            <a:extLst>
              <a:ext uri="{FF2B5EF4-FFF2-40B4-BE49-F238E27FC236}">
                <a16:creationId xmlns:a16="http://schemas.microsoft.com/office/drawing/2014/main" id="{1CCD43D2-39A7-9F41-AFE2-5F1A0ECDAC25}"/>
              </a:ext>
            </a:extLst>
          </p:cNvPr>
          <p:cNvSpPr txBox="1"/>
          <p:nvPr/>
        </p:nvSpPr>
        <p:spPr>
          <a:xfrm>
            <a:off x="6963508" y="4548744"/>
            <a:ext cx="4923692" cy="1938992"/>
          </a:xfrm>
          <a:prstGeom prst="rect">
            <a:avLst/>
          </a:prstGeom>
          <a:noFill/>
        </p:spPr>
        <p:txBody>
          <a:bodyPr wrap="square" rtlCol="0">
            <a:spAutoFit/>
          </a:bodyPr>
          <a:lstStyle/>
          <a:p>
            <a:r>
              <a:rPr lang="en-US" sz="2400" dirty="0"/>
              <a:t>The “2” in front of C and CO are called </a:t>
            </a:r>
            <a:r>
              <a:rPr lang="en-US" sz="2400" b="1" dirty="0"/>
              <a:t>stoichiometric coefficients</a:t>
            </a:r>
            <a:endParaRPr lang="en-US" sz="2400" dirty="0"/>
          </a:p>
          <a:p>
            <a:endParaRPr lang="en-US" sz="2400" b="1" dirty="0"/>
          </a:p>
          <a:p>
            <a:r>
              <a:rPr lang="en-US" sz="2400" dirty="0"/>
              <a:t>If there’s no number, it means the stoichiometric coefficient equals 1</a:t>
            </a:r>
          </a:p>
        </p:txBody>
      </p:sp>
    </p:spTree>
    <p:extLst>
      <p:ext uri="{BB962C8B-B14F-4D97-AF65-F5344CB8AC3E}">
        <p14:creationId xmlns:p14="http://schemas.microsoft.com/office/powerpoint/2010/main" val="1492478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773BCA-9723-974B-8303-BDC44639FC62}"/>
              </a:ext>
            </a:extLst>
          </p:cNvPr>
          <p:cNvSpPr txBox="1"/>
          <p:nvPr/>
        </p:nvSpPr>
        <p:spPr>
          <a:xfrm>
            <a:off x="0" y="0"/>
            <a:ext cx="11189989" cy="461665"/>
          </a:xfrm>
          <a:prstGeom prst="rect">
            <a:avLst/>
          </a:prstGeom>
          <a:solidFill>
            <a:schemeClr val="accent2"/>
          </a:solidFill>
        </p:spPr>
        <p:txBody>
          <a:bodyPr wrap="square" rtlCol="0">
            <a:spAutoFit/>
          </a:bodyPr>
          <a:lstStyle/>
          <a:p>
            <a:r>
              <a:rPr lang="en-US" sz="2400" b="1" dirty="0"/>
              <a:t>Let’s see how we can describe what happens when methane burns</a:t>
            </a:r>
          </a:p>
        </p:txBody>
      </p:sp>
      <p:sp>
        <p:nvSpPr>
          <p:cNvPr id="16" name="TextBox 15">
            <a:extLst>
              <a:ext uri="{FF2B5EF4-FFF2-40B4-BE49-F238E27FC236}">
                <a16:creationId xmlns:a16="http://schemas.microsoft.com/office/drawing/2014/main" id="{FB42EDF8-5A05-0142-B40A-C3A48B9C8A10}"/>
              </a:ext>
            </a:extLst>
          </p:cNvPr>
          <p:cNvSpPr txBox="1"/>
          <p:nvPr/>
        </p:nvSpPr>
        <p:spPr>
          <a:xfrm>
            <a:off x="1606060" y="2971800"/>
            <a:ext cx="8557847" cy="1569660"/>
          </a:xfrm>
          <a:prstGeom prst="rect">
            <a:avLst/>
          </a:prstGeom>
          <a:noFill/>
        </p:spPr>
        <p:txBody>
          <a:bodyPr wrap="square" rtlCol="0">
            <a:spAutoFit/>
          </a:bodyPr>
          <a:lstStyle/>
          <a:p>
            <a:r>
              <a:rPr lang="en-US" sz="2400" dirty="0"/>
              <a:t>Checklist … Same number of atoms left and right?</a:t>
            </a:r>
          </a:p>
          <a:p>
            <a:endParaRPr lang="en-US" sz="2400" dirty="0"/>
          </a:p>
          <a:p>
            <a:endParaRPr lang="en-US" sz="2400" dirty="0"/>
          </a:p>
          <a:p>
            <a:r>
              <a:rPr lang="en-US" sz="2400" dirty="0"/>
              <a:t>Chemical Equation …</a:t>
            </a:r>
          </a:p>
        </p:txBody>
      </p:sp>
      <p:grpSp>
        <p:nvGrpSpPr>
          <p:cNvPr id="2" name="Group 1">
            <a:extLst>
              <a:ext uri="{FF2B5EF4-FFF2-40B4-BE49-F238E27FC236}">
                <a16:creationId xmlns:a16="http://schemas.microsoft.com/office/drawing/2014/main" id="{49B5AE4D-3B55-324B-8972-F83DDFF60099}"/>
              </a:ext>
            </a:extLst>
          </p:cNvPr>
          <p:cNvGrpSpPr/>
          <p:nvPr/>
        </p:nvGrpSpPr>
        <p:grpSpPr>
          <a:xfrm>
            <a:off x="0" y="1330229"/>
            <a:ext cx="12192000" cy="1360557"/>
            <a:chOff x="0" y="1330229"/>
            <a:chExt cx="12192000" cy="1360557"/>
          </a:xfrm>
        </p:grpSpPr>
        <p:pic>
          <p:nvPicPr>
            <p:cNvPr id="15" name="Picture 14">
              <a:extLst>
                <a:ext uri="{FF2B5EF4-FFF2-40B4-BE49-F238E27FC236}">
                  <a16:creationId xmlns:a16="http://schemas.microsoft.com/office/drawing/2014/main" id="{CFA32BF8-6D37-A34D-BB14-983A790F97E7}"/>
                </a:ext>
              </a:extLst>
            </p:cNvPr>
            <p:cNvPicPr>
              <a:picLocks noChangeAspect="1"/>
            </p:cNvPicPr>
            <p:nvPr/>
          </p:nvPicPr>
          <p:blipFill rotWithShape="1">
            <a:blip r:embed="rId2"/>
            <a:srcRect l="12188"/>
            <a:stretch/>
          </p:blipFill>
          <p:spPr>
            <a:xfrm>
              <a:off x="1485900" y="1330229"/>
              <a:ext cx="10706100" cy="1360557"/>
            </a:xfrm>
            <a:prstGeom prst="rect">
              <a:avLst/>
            </a:prstGeom>
          </p:spPr>
        </p:pic>
        <p:pic>
          <p:nvPicPr>
            <p:cNvPr id="6" name="Picture 5">
              <a:extLst>
                <a:ext uri="{FF2B5EF4-FFF2-40B4-BE49-F238E27FC236}">
                  <a16:creationId xmlns:a16="http://schemas.microsoft.com/office/drawing/2014/main" id="{45139214-8E9E-7B46-82B6-9FAB01089E3A}"/>
                </a:ext>
              </a:extLst>
            </p:cNvPr>
            <p:cNvPicPr>
              <a:picLocks noChangeAspect="1"/>
            </p:cNvPicPr>
            <p:nvPr/>
          </p:nvPicPr>
          <p:blipFill>
            <a:blip r:embed="rId3"/>
            <a:stretch>
              <a:fillRect/>
            </a:stretch>
          </p:blipFill>
          <p:spPr>
            <a:xfrm>
              <a:off x="0" y="1404201"/>
              <a:ext cx="1426602" cy="1212612"/>
            </a:xfrm>
            <a:prstGeom prst="rect">
              <a:avLst/>
            </a:prstGeom>
          </p:spPr>
        </p:pic>
      </p:grpSp>
    </p:spTree>
    <p:extLst>
      <p:ext uri="{BB962C8B-B14F-4D97-AF65-F5344CB8AC3E}">
        <p14:creationId xmlns:p14="http://schemas.microsoft.com/office/powerpoint/2010/main" val="582212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773BCA-9723-974B-8303-BDC44639FC62}"/>
              </a:ext>
            </a:extLst>
          </p:cNvPr>
          <p:cNvSpPr txBox="1"/>
          <p:nvPr/>
        </p:nvSpPr>
        <p:spPr>
          <a:xfrm>
            <a:off x="0" y="0"/>
            <a:ext cx="11189989" cy="461665"/>
          </a:xfrm>
          <a:prstGeom prst="rect">
            <a:avLst/>
          </a:prstGeom>
          <a:solidFill>
            <a:schemeClr val="accent2"/>
          </a:solidFill>
        </p:spPr>
        <p:txBody>
          <a:bodyPr wrap="square" rtlCol="0">
            <a:spAutoFit/>
          </a:bodyPr>
          <a:lstStyle/>
          <a:p>
            <a:r>
              <a:rPr lang="en-US" sz="2400" b="1" dirty="0"/>
              <a:t>Let’s see how we can describe what happens when methane burns</a:t>
            </a:r>
          </a:p>
        </p:txBody>
      </p:sp>
      <p:sp>
        <p:nvSpPr>
          <p:cNvPr id="16" name="TextBox 15">
            <a:extLst>
              <a:ext uri="{FF2B5EF4-FFF2-40B4-BE49-F238E27FC236}">
                <a16:creationId xmlns:a16="http://schemas.microsoft.com/office/drawing/2014/main" id="{FB42EDF8-5A05-0142-B40A-C3A48B9C8A10}"/>
              </a:ext>
            </a:extLst>
          </p:cNvPr>
          <p:cNvSpPr txBox="1"/>
          <p:nvPr/>
        </p:nvSpPr>
        <p:spPr>
          <a:xfrm>
            <a:off x="1606060" y="2971800"/>
            <a:ext cx="8557847" cy="1569660"/>
          </a:xfrm>
          <a:prstGeom prst="rect">
            <a:avLst/>
          </a:prstGeom>
          <a:noFill/>
        </p:spPr>
        <p:txBody>
          <a:bodyPr wrap="square" rtlCol="0">
            <a:spAutoFit/>
          </a:bodyPr>
          <a:lstStyle/>
          <a:p>
            <a:r>
              <a:rPr lang="en-US" sz="2400" dirty="0"/>
              <a:t>Checklist … Same number of atoms left and right?</a:t>
            </a:r>
          </a:p>
          <a:p>
            <a:r>
              <a:rPr lang="en-US" sz="2400" dirty="0"/>
              <a:t>Yup</a:t>
            </a:r>
          </a:p>
          <a:p>
            <a:endParaRPr lang="en-US" sz="2400" dirty="0"/>
          </a:p>
          <a:p>
            <a:r>
              <a:rPr lang="en-US" sz="2400" dirty="0"/>
              <a:t>Chemical Equation …</a:t>
            </a:r>
          </a:p>
        </p:txBody>
      </p:sp>
      <p:grpSp>
        <p:nvGrpSpPr>
          <p:cNvPr id="6" name="Group 5">
            <a:extLst>
              <a:ext uri="{FF2B5EF4-FFF2-40B4-BE49-F238E27FC236}">
                <a16:creationId xmlns:a16="http://schemas.microsoft.com/office/drawing/2014/main" id="{5C0A43A2-C54B-1C4D-9CA3-B17BE86EC6EC}"/>
              </a:ext>
            </a:extLst>
          </p:cNvPr>
          <p:cNvGrpSpPr/>
          <p:nvPr/>
        </p:nvGrpSpPr>
        <p:grpSpPr>
          <a:xfrm>
            <a:off x="0" y="1330229"/>
            <a:ext cx="12192000" cy="1360557"/>
            <a:chOff x="0" y="1330229"/>
            <a:chExt cx="12192000" cy="1360557"/>
          </a:xfrm>
        </p:grpSpPr>
        <p:pic>
          <p:nvPicPr>
            <p:cNvPr id="7" name="Picture 6">
              <a:extLst>
                <a:ext uri="{FF2B5EF4-FFF2-40B4-BE49-F238E27FC236}">
                  <a16:creationId xmlns:a16="http://schemas.microsoft.com/office/drawing/2014/main" id="{A88FC742-9CB4-DA4E-AC33-56AE5788813E}"/>
                </a:ext>
              </a:extLst>
            </p:cNvPr>
            <p:cNvPicPr>
              <a:picLocks noChangeAspect="1"/>
            </p:cNvPicPr>
            <p:nvPr/>
          </p:nvPicPr>
          <p:blipFill rotWithShape="1">
            <a:blip r:embed="rId2"/>
            <a:srcRect l="12188"/>
            <a:stretch/>
          </p:blipFill>
          <p:spPr>
            <a:xfrm>
              <a:off x="1485900" y="1330229"/>
              <a:ext cx="10706100" cy="1360557"/>
            </a:xfrm>
            <a:prstGeom prst="rect">
              <a:avLst/>
            </a:prstGeom>
          </p:spPr>
        </p:pic>
        <p:pic>
          <p:nvPicPr>
            <p:cNvPr id="8" name="Picture 7">
              <a:extLst>
                <a:ext uri="{FF2B5EF4-FFF2-40B4-BE49-F238E27FC236}">
                  <a16:creationId xmlns:a16="http://schemas.microsoft.com/office/drawing/2014/main" id="{4F5CB01C-CCF9-D840-A13B-B529D6D7F2A0}"/>
                </a:ext>
              </a:extLst>
            </p:cNvPr>
            <p:cNvPicPr>
              <a:picLocks noChangeAspect="1"/>
            </p:cNvPicPr>
            <p:nvPr/>
          </p:nvPicPr>
          <p:blipFill>
            <a:blip r:embed="rId3"/>
            <a:stretch>
              <a:fillRect/>
            </a:stretch>
          </p:blipFill>
          <p:spPr>
            <a:xfrm>
              <a:off x="0" y="1404201"/>
              <a:ext cx="1426602" cy="1212612"/>
            </a:xfrm>
            <a:prstGeom prst="rect">
              <a:avLst/>
            </a:prstGeom>
          </p:spPr>
        </p:pic>
      </p:grpSp>
    </p:spTree>
    <p:extLst>
      <p:ext uri="{BB962C8B-B14F-4D97-AF65-F5344CB8AC3E}">
        <p14:creationId xmlns:p14="http://schemas.microsoft.com/office/powerpoint/2010/main" val="3127835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773BCA-9723-974B-8303-BDC44639FC62}"/>
              </a:ext>
            </a:extLst>
          </p:cNvPr>
          <p:cNvSpPr txBox="1"/>
          <p:nvPr/>
        </p:nvSpPr>
        <p:spPr>
          <a:xfrm>
            <a:off x="0" y="0"/>
            <a:ext cx="11189989" cy="461665"/>
          </a:xfrm>
          <a:prstGeom prst="rect">
            <a:avLst/>
          </a:prstGeom>
          <a:solidFill>
            <a:schemeClr val="accent2"/>
          </a:solidFill>
        </p:spPr>
        <p:txBody>
          <a:bodyPr wrap="square" rtlCol="0">
            <a:spAutoFit/>
          </a:bodyPr>
          <a:lstStyle/>
          <a:p>
            <a:r>
              <a:rPr lang="en-US" sz="2400" b="1" dirty="0"/>
              <a:t>Let’s see how we can describe what happens when methane burns</a:t>
            </a:r>
          </a:p>
        </p:txBody>
      </p:sp>
      <p:sp>
        <p:nvSpPr>
          <p:cNvPr id="16" name="TextBox 15">
            <a:extLst>
              <a:ext uri="{FF2B5EF4-FFF2-40B4-BE49-F238E27FC236}">
                <a16:creationId xmlns:a16="http://schemas.microsoft.com/office/drawing/2014/main" id="{FB42EDF8-5A05-0142-B40A-C3A48B9C8A10}"/>
              </a:ext>
            </a:extLst>
          </p:cNvPr>
          <p:cNvSpPr txBox="1"/>
          <p:nvPr/>
        </p:nvSpPr>
        <p:spPr>
          <a:xfrm>
            <a:off x="1606060" y="2971800"/>
            <a:ext cx="8557847" cy="1938992"/>
          </a:xfrm>
          <a:prstGeom prst="rect">
            <a:avLst/>
          </a:prstGeom>
          <a:noFill/>
        </p:spPr>
        <p:txBody>
          <a:bodyPr wrap="square" rtlCol="0">
            <a:spAutoFit/>
          </a:bodyPr>
          <a:lstStyle/>
          <a:p>
            <a:r>
              <a:rPr lang="en-US" sz="2400" dirty="0"/>
              <a:t>Checklist … Same number of atoms left and right?</a:t>
            </a:r>
          </a:p>
          <a:p>
            <a:r>
              <a:rPr lang="en-US" sz="2400" dirty="0"/>
              <a:t>Yup</a:t>
            </a:r>
          </a:p>
          <a:p>
            <a:endParaRPr lang="en-US" sz="2400" dirty="0"/>
          </a:p>
          <a:p>
            <a:r>
              <a:rPr lang="en-US" sz="2400" dirty="0"/>
              <a:t>Chemical Equation …</a:t>
            </a:r>
          </a:p>
          <a:p>
            <a:r>
              <a:rPr lang="en-US" sz="2400" dirty="0"/>
              <a:t>__ CH</a:t>
            </a:r>
            <a:r>
              <a:rPr lang="en-US" sz="2400" baseline="-25000" dirty="0"/>
              <a:t>4</a:t>
            </a:r>
            <a:r>
              <a:rPr lang="en-US" sz="2400" dirty="0"/>
              <a:t> + __ O</a:t>
            </a:r>
            <a:r>
              <a:rPr lang="en-US" sz="2400" baseline="-25000" dirty="0"/>
              <a:t>2</a:t>
            </a:r>
            <a:r>
              <a:rPr lang="en-US" sz="2400" dirty="0"/>
              <a:t> </a:t>
            </a:r>
            <a:r>
              <a:rPr lang="en-US" sz="2400" dirty="0">
                <a:sym typeface="Wingdings" pitchFamily="2" charset="2"/>
              </a:rPr>
              <a:t> __ CO</a:t>
            </a:r>
            <a:r>
              <a:rPr lang="en-US" sz="2400" baseline="-25000" dirty="0">
                <a:sym typeface="Wingdings" pitchFamily="2" charset="2"/>
              </a:rPr>
              <a:t>2</a:t>
            </a:r>
            <a:r>
              <a:rPr lang="en-US" sz="2400" dirty="0">
                <a:sym typeface="Wingdings" pitchFamily="2" charset="2"/>
              </a:rPr>
              <a:t> + __ H</a:t>
            </a:r>
            <a:r>
              <a:rPr lang="en-US" sz="2400" baseline="-25000" dirty="0">
                <a:sym typeface="Wingdings" pitchFamily="2" charset="2"/>
              </a:rPr>
              <a:t>2</a:t>
            </a:r>
            <a:r>
              <a:rPr lang="en-US" sz="2400" dirty="0">
                <a:sym typeface="Wingdings" pitchFamily="2" charset="2"/>
              </a:rPr>
              <a:t>O</a:t>
            </a:r>
          </a:p>
        </p:txBody>
      </p:sp>
      <p:grpSp>
        <p:nvGrpSpPr>
          <p:cNvPr id="6" name="Group 5">
            <a:extLst>
              <a:ext uri="{FF2B5EF4-FFF2-40B4-BE49-F238E27FC236}">
                <a16:creationId xmlns:a16="http://schemas.microsoft.com/office/drawing/2014/main" id="{CF3C6E8A-40E0-7343-9DF6-A10C17481E42}"/>
              </a:ext>
            </a:extLst>
          </p:cNvPr>
          <p:cNvGrpSpPr/>
          <p:nvPr/>
        </p:nvGrpSpPr>
        <p:grpSpPr>
          <a:xfrm>
            <a:off x="0" y="1330229"/>
            <a:ext cx="12192000" cy="1360557"/>
            <a:chOff x="0" y="1330229"/>
            <a:chExt cx="12192000" cy="1360557"/>
          </a:xfrm>
        </p:grpSpPr>
        <p:pic>
          <p:nvPicPr>
            <p:cNvPr id="7" name="Picture 6">
              <a:extLst>
                <a:ext uri="{FF2B5EF4-FFF2-40B4-BE49-F238E27FC236}">
                  <a16:creationId xmlns:a16="http://schemas.microsoft.com/office/drawing/2014/main" id="{998757EF-BE3D-6940-B0A2-84F739D7B2EF}"/>
                </a:ext>
              </a:extLst>
            </p:cNvPr>
            <p:cNvPicPr>
              <a:picLocks noChangeAspect="1"/>
            </p:cNvPicPr>
            <p:nvPr/>
          </p:nvPicPr>
          <p:blipFill rotWithShape="1">
            <a:blip r:embed="rId2"/>
            <a:srcRect l="12188"/>
            <a:stretch/>
          </p:blipFill>
          <p:spPr>
            <a:xfrm>
              <a:off x="1485900" y="1330229"/>
              <a:ext cx="10706100" cy="1360557"/>
            </a:xfrm>
            <a:prstGeom prst="rect">
              <a:avLst/>
            </a:prstGeom>
          </p:spPr>
        </p:pic>
        <p:pic>
          <p:nvPicPr>
            <p:cNvPr id="8" name="Picture 7">
              <a:extLst>
                <a:ext uri="{FF2B5EF4-FFF2-40B4-BE49-F238E27FC236}">
                  <a16:creationId xmlns:a16="http://schemas.microsoft.com/office/drawing/2014/main" id="{81A79A68-E824-1C41-88A7-7FAC1B4D6F17}"/>
                </a:ext>
              </a:extLst>
            </p:cNvPr>
            <p:cNvPicPr>
              <a:picLocks noChangeAspect="1"/>
            </p:cNvPicPr>
            <p:nvPr/>
          </p:nvPicPr>
          <p:blipFill>
            <a:blip r:embed="rId3"/>
            <a:stretch>
              <a:fillRect/>
            </a:stretch>
          </p:blipFill>
          <p:spPr>
            <a:xfrm>
              <a:off x="0" y="1404201"/>
              <a:ext cx="1426602" cy="1212612"/>
            </a:xfrm>
            <a:prstGeom prst="rect">
              <a:avLst/>
            </a:prstGeom>
          </p:spPr>
        </p:pic>
      </p:grpSp>
    </p:spTree>
    <p:extLst>
      <p:ext uri="{BB962C8B-B14F-4D97-AF65-F5344CB8AC3E}">
        <p14:creationId xmlns:p14="http://schemas.microsoft.com/office/powerpoint/2010/main" val="2855116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773BCA-9723-974B-8303-BDC44639FC62}"/>
              </a:ext>
            </a:extLst>
          </p:cNvPr>
          <p:cNvSpPr txBox="1"/>
          <p:nvPr/>
        </p:nvSpPr>
        <p:spPr>
          <a:xfrm>
            <a:off x="0" y="0"/>
            <a:ext cx="11189989" cy="461665"/>
          </a:xfrm>
          <a:prstGeom prst="rect">
            <a:avLst/>
          </a:prstGeom>
          <a:solidFill>
            <a:schemeClr val="accent2"/>
          </a:solidFill>
        </p:spPr>
        <p:txBody>
          <a:bodyPr wrap="square" rtlCol="0">
            <a:spAutoFit/>
          </a:bodyPr>
          <a:lstStyle/>
          <a:p>
            <a:r>
              <a:rPr lang="en-US" sz="2400" b="1" dirty="0"/>
              <a:t>Let’s see how we can describe what happens when methane burns</a:t>
            </a:r>
          </a:p>
        </p:txBody>
      </p:sp>
      <p:sp>
        <p:nvSpPr>
          <p:cNvPr id="16" name="TextBox 15">
            <a:extLst>
              <a:ext uri="{FF2B5EF4-FFF2-40B4-BE49-F238E27FC236}">
                <a16:creationId xmlns:a16="http://schemas.microsoft.com/office/drawing/2014/main" id="{FB42EDF8-5A05-0142-B40A-C3A48B9C8A10}"/>
              </a:ext>
            </a:extLst>
          </p:cNvPr>
          <p:cNvSpPr txBox="1"/>
          <p:nvPr/>
        </p:nvSpPr>
        <p:spPr>
          <a:xfrm>
            <a:off x="1606060" y="2971800"/>
            <a:ext cx="8557847" cy="1938992"/>
          </a:xfrm>
          <a:prstGeom prst="rect">
            <a:avLst/>
          </a:prstGeom>
          <a:noFill/>
        </p:spPr>
        <p:txBody>
          <a:bodyPr wrap="square" rtlCol="0">
            <a:spAutoFit/>
          </a:bodyPr>
          <a:lstStyle/>
          <a:p>
            <a:r>
              <a:rPr lang="en-US" sz="2400" dirty="0"/>
              <a:t>Checklist … Same number of atoms left and right?</a:t>
            </a:r>
          </a:p>
          <a:p>
            <a:r>
              <a:rPr lang="en-US" sz="2400" dirty="0"/>
              <a:t>Yup</a:t>
            </a:r>
          </a:p>
          <a:p>
            <a:endParaRPr lang="en-US" sz="2400" dirty="0"/>
          </a:p>
          <a:p>
            <a:r>
              <a:rPr lang="en-US" sz="2400" dirty="0"/>
              <a:t>Chemical Equation …</a:t>
            </a:r>
          </a:p>
          <a:p>
            <a:r>
              <a:rPr lang="en-US" sz="2400" u="sng" dirty="0"/>
              <a:t>1</a:t>
            </a:r>
            <a:r>
              <a:rPr lang="en-US" sz="2400" dirty="0"/>
              <a:t>   CH</a:t>
            </a:r>
            <a:r>
              <a:rPr lang="en-US" sz="2400" baseline="-25000" dirty="0"/>
              <a:t>4</a:t>
            </a:r>
            <a:r>
              <a:rPr lang="en-US" sz="2400" dirty="0"/>
              <a:t> +  </a:t>
            </a:r>
            <a:r>
              <a:rPr lang="en-US" sz="2400" u="sng" dirty="0"/>
              <a:t>2</a:t>
            </a:r>
            <a:r>
              <a:rPr lang="en-US" sz="2400" dirty="0"/>
              <a:t>  O</a:t>
            </a:r>
            <a:r>
              <a:rPr lang="en-US" sz="2400" baseline="-25000" dirty="0"/>
              <a:t>2</a:t>
            </a:r>
            <a:r>
              <a:rPr lang="en-US" sz="2400" dirty="0"/>
              <a:t> </a:t>
            </a:r>
            <a:r>
              <a:rPr lang="en-US" sz="2400" dirty="0">
                <a:sym typeface="Wingdings" pitchFamily="2" charset="2"/>
              </a:rPr>
              <a:t>  </a:t>
            </a:r>
            <a:r>
              <a:rPr lang="en-US" sz="2400" u="sng" dirty="0">
                <a:sym typeface="Wingdings" pitchFamily="2" charset="2"/>
              </a:rPr>
              <a:t>1</a:t>
            </a:r>
            <a:r>
              <a:rPr lang="en-US" sz="2400" dirty="0">
                <a:sym typeface="Wingdings" pitchFamily="2" charset="2"/>
              </a:rPr>
              <a:t>  CO</a:t>
            </a:r>
            <a:r>
              <a:rPr lang="en-US" sz="2400" baseline="-25000" dirty="0">
                <a:sym typeface="Wingdings" pitchFamily="2" charset="2"/>
              </a:rPr>
              <a:t>2</a:t>
            </a:r>
            <a:r>
              <a:rPr lang="en-US" sz="2400" dirty="0">
                <a:sym typeface="Wingdings" pitchFamily="2" charset="2"/>
              </a:rPr>
              <a:t> +  </a:t>
            </a:r>
            <a:r>
              <a:rPr lang="en-US" sz="2400" u="sng" dirty="0">
                <a:sym typeface="Wingdings" pitchFamily="2" charset="2"/>
              </a:rPr>
              <a:t>2</a:t>
            </a:r>
            <a:r>
              <a:rPr lang="en-US" sz="2400" dirty="0">
                <a:sym typeface="Wingdings" pitchFamily="2" charset="2"/>
              </a:rPr>
              <a:t>  H</a:t>
            </a:r>
            <a:r>
              <a:rPr lang="en-US" sz="2400" baseline="-25000" dirty="0">
                <a:sym typeface="Wingdings" pitchFamily="2" charset="2"/>
              </a:rPr>
              <a:t>2</a:t>
            </a:r>
            <a:r>
              <a:rPr lang="en-US" sz="2400" dirty="0">
                <a:sym typeface="Wingdings" pitchFamily="2" charset="2"/>
              </a:rPr>
              <a:t>O</a:t>
            </a:r>
          </a:p>
        </p:txBody>
      </p:sp>
      <p:grpSp>
        <p:nvGrpSpPr>
          <p:cNvPr id="6" name="Group 5">
            <a:extLst>
              <a:ext uri="{FF2B5EF4-FFF2-40B4-BE49-F238E27FC236}">
                <a16:creationId xmlns:a16="http://schemas.microsoft.com/office/drawing/2014/main" id="{CF3C6E8A-40E0-7343-9DF6-A10C17481E42}"/>
              </a:ext>
            </a:extLst>
          </p:cNvPr>
          <p:cNvGrpSpPr/>
          <p:nvPr/>
        </p:nvGrpSpPr>
        <p:grpSpPr>
          <a:xfrm>
            <a:off x="0" y="1330229"/>
            <a:ext cx="12192000" cy="1360557"/>
            <a:chOff x="0" y="1330229"/>
            <a:chExt cx="12192000" cy="1360557"/>
          </a:xfrm>
        </p:grpSpPr>
        <p:pic>
          <p:nvPicPr>
            <p:cNvPr id="7" name="Picture 6">
              <a:extLst>
                <a:ext uri="{FF2B5EF4-FFF2-40B4-BE49-F238E27FC236}">
                  <a16:creationId xmlns:a16="http://schemas.microsoft.com/office/drawing/2014/main" id="{998757EF-BE3D-6940-B0A2-84F739D7B2EF}"/>
                </a:ext>
              </a:extLst>
            </p:cNvPr>
            <p:cNvPicPr>
              <a:picLocks noChangeAspect="1"/>
            </p:cNvPicPr>
            <p:nvPr/>
          </p:nvPicPr>
          <p:blipFill rotWithShape="1">
            <a:blip r:embed="rId2"/>
            <a:srcRect l="12188"/>
            <a:stretch/>
          </p:blipFill>
          <p:spPr>
            <a:xfrm>
              <a:off x="1485900" y="1330229"/>
              <a:ext cx="10706100" cy="1360557"/>
            </a:xfrm>
            <a:prstGeom prst="rect">
              <a:avLst/>
            </a:prstGeom>
          </p:spPr>
        </p:pic>
        <p:pic>
          <p:nvPicPr>
            <p:cNvPr id="8" name="Picture 7">
              <a:extLst>
                <a:ext uri="{FF2B5EF4-FFF2-40B4-BE49-F238E27FC236}">
                  <a16:creationId xmlns:a16="http://schemas.microsoft.com/office/drawing/2014/main" id="{81A79A68-E824-1C41-88A7-7FAC1B4D6F17}"/>
                </a:ext>
              </a:extLst>
            </p:cNvPr>
            <p:cNvPicPr>
              <a:picLocks noChangeAspect="1"/>
            </p:cNvPicPr>
            <p:nvPr/>
          </p:nvPicPr>
          <p:blipFill>
            <a:blip r:embed="rId3"/>
            <a:stretch>
              <a:fillRect/>
            </a:stretch>
          </p:blipFill>
          <p:spPr>
            <a:xfrm>
              <a:off x="0" y="1404201"/>
              <a:ext cx="1426602" cy="1212612"/>
            </a:xfrm>
            <a:prstGeom prst="rect">
              <a:avLst/>
            </a:prstGeom>
          </p:spPr>
        </p:pic>
      </p:grpSp>
    </p:spTree>
    <p:extLst>
      <p:ext uri="{BB962C8B-B14F-4D97-AF65-F5344CB8AC3E}">
        <p14:creationId xmlns:p14="http://schemas.microsoft.com/office/powerpoint/2010/main" val="9860676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734</TotalTime>
  <Words>986</Words>
  <Application>Microsoft Macintosh PowerPoint</Application>
  <PresentationFormat>Widescreen</PresentationFormat>
  <Paragraphs>176</Paragraphs>
  <Slides>28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Steven Neshyba</dc:creator>
  <cp:lastModifiedBy>Steven</cp:lastModifiedBy>
  <cp:revision>105</cp:revision>
  <dcterms:created xsi:type="dcterms:W3CDTF">2021-01-24T08:30:56Z</dcterms:created>
  <dcterms:modified xsi:type="dcterms:W3CDTF">2022-01-27T20:25:31Z</dcterms:modified>
</cp:coreProperties>
</file>